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343" r:id="rId2"/>
    <p:sldId id="257" r:id="rId3"/>
    <p:sldId id="355" r:id="rId4"/>
    <p:sldId id="354" r:id="rId5"/>
    <p:sldId id="359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41" r:id="rId51"/>
    <p:sldId id="367" r:id="rId52"/>
    <p:sldId id="360" r:id="rId53"/>
    <p:sldId id="362" r:id="rId54"/>
    <p:sldId id="369" r:id="rId55"/>
    <p:sldId id="309" r:id="rId5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63D"/>
    <a:srgbClr val="AEF5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11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2B19B68-04CA-47CF-9318-458D8C2145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3800C92-F4BD-4F82-9D13-A1E773F024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A178A9-0D62-4585-A6BF-10FF7A2A2337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D75FAF01-FEF1-4B14-9D13-97E71A5652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E73F3A6E-31F9-449F-AF81-CEA0C0106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2E03348-996C-4BC3-931D-10B78D8E2A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66A10EA-D3EB-44EC-9D91-34DE36AB3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8C7DC5C-664D-4FC8-8AB7-4363552F13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5875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397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E23438-B1D9-48A3-8988-0BBD43A72AD2}" type="slidenum">
              <a:rPr lang="ru-RU" altLang="ru-RU"/>
              <a:pPr/>
              <a:t>50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5084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52A4-73B7-44F7-8CC1-4F8F95C685E1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BCACD-B0BE-440E-A98F-07843D7CE2A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6F78D-851C-44A8-AABA-0A0A4ED6BC95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DE346-12FE-4918-A216-55513891C1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D6D2-2E08-4311-9A13-3A1156C677C8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D4143-7FF2-4A32-A337-DE2CF83BD7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36155-5A9C-48F7-AD79-FAF12B496645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5D21-4012-4330-A922-48B6E99A66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E47DC-60F1-4B5A-B894-49170AFB8344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3024C-E4E2-46D8-ACE4-53B214EE98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3C82-26F3-42E5-BF0C-51CF3CCA3CFA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8F316-0116-4F6E-9ABD-E2B48BB0011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AA160-E129-43FA-89D0-B50933B003D5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71F85-ACBA-477C-B16A-3FC5AA2379E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8C932-3B17-4D29-A815-EB3F5965FC4F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C09DD-582C-43C6-A46C-6A94127E1BE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8DDB-4D9F-48BD-AE64-F6B061B1650C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A4F65-2D40-4CE9-97D8-27A8301E942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8E8C-1DB1-406C-B184-18A1AB15CDA7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21360-513C-4125-94F4-15BB1ACC00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6CCF4-DAEE-4F8B-A59F-3FBFAE62ED16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85DCC-5F8E-4C81-B304-70E763B9AB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83BB242-1ECE-4A16-B07D-6A6BE58C8100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48A8A78-9268-4CB5-8BAC-72068561DE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4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1.png"/><Relationship Id="rId4" Type="http://schemas.openxmlformats.org/officeDocument/2006/relationships/oleObject" Target="../embeddings/oleObject53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6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6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6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6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1.bin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5.bin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Relationship Id="rId9" Type="http://schemas.openxmlformats.org/officeDocument/2006/relationships/oleObject" Target="../embeddings/oleObject9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4.png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108.bin"/><Relationship Id="rId4" Type="http://schemas.openxmlformats.org/officeDocument/2006/relationships/oleObject" Target="../embeddings/oleObject10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Чувашский государственный университет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Раритетная лаборатория физики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raritet.chuvsu.ru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Лекция 8.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	 Затухающие, вынужденные колебания и  основы акустики.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Лекцию подготовил</a:t>
            </a:r>
            <a: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          	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доцент кафедры общей физики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    Сорокин Геннадий Михайлович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  2025 год</a:t>
            </a: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755650" y="1484313"/>
            <a:ext cx="770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320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052736"/>
            <a:ext cx="1728192" cy="148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CCD1CC3-0CD8-4142-B522-F475A7D5FD62}"/>
              </a:ext>
            </a:extLst>
          </p:cNvPr>
          <p:cNvSpPr/>
          <p:nvPr/>
        </p:nvSpPr>
        <p:spPr>
          <a:xfrm>
            <a:off x="539552" y="378025"/>
            <a:ext cx="8352928" cy="157889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Если в это уравнение подставить величины 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                то получим уравнение             </a:t>
            </a:r>
            <a:r>
              <a:rPr lang="ru-RU" sz="28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 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решением которого будет уравнение     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      </a:t>
            </a:r>
            <a:r>
              <a:rPr lang="ru-RU" sz="28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 </a:t>
            </a:r>
            <a:endParaRPr lang="ru-RU" dirty="0">
              <a:latin typeface="+mn-lt"/>
            </a:endParaRPr>
          </a:p>
        </p:txBody>
      </p:sp>
      <p:graphicFrame>
        <p:nvGraphicFramePr>
          <p:cNvPr id="4" name="Object 101"/>
          <p:cNvGraphicFramePr>
            <a:graphicFrameLocks noChangeAspect="1"/>
          </p:cNvGraphicFramePr>
          <p:nvPr/>
        </p:nvGraphicFramePr>
        <p:xfrm>
          <a:off x="7427913" y="431800"/>
          <a:ext cx="1438275" cy="476250"/>
        </p:xfrm>
        <a:graphic>
          <a:graphicData uri="http://schemas.openxmlformats.org/presentationml/2006/ole">
            <p:oleObj spid="_x0000_s39252" name="Equation" r:id="rId3" imgW="1435100" imgH="469900" progId="">
              <p:embed/>
            </p:oleObj>
          </a:graphicData>
        </a:graphic>
      </p:graphicFrame>
      <p:graphicFrame>
        <p:nvGraphicFramePr>
          <p:cNvPr id="6" name="Object 102"/>
          <p:cNvGraphicFramePr>
            <a:graphicFrameLocks noChangeAspect="1"/>
          </p:cNvGraphicFramePr>
          <p:nvPr/>
        </p:nvGraphicFramePr>
        <p:xfrm>
          <a:off x="646113" y="1008063"/>
          <a:ext cx="1333500" cy="333375"/>
        </p:xfrm>
        <a:graphic>
          <a:graphicData uri="http://schemas.openxmlformats.org/presentationml/2006/ole">
            <p:oleObj spid="_x0000_s39253" name="Equation" r:id="rId4" imgW="1333500" imgH="330200" progId="">
              <p:embed/>
            </p:oleObj>
          </a:graphicData>
        </a:graphic>
      </p:graphicFrame>
      <p:graphicFrame>
        <p:nvGraphicFramePr>
          <p:cNvPr id="8" name="Object 103"/>
          <p:cNvGraphicFramePr>
            <a:graphicFrameLocks noChangeAspect="1"/>
          </p:cNvGraphicFramePr>
          <p:nvPr/>
        </p:nvGraphicFramePr>
        <p:xfrm>
          <a:off x="5795963" y="981075"/>
          <a:ext cx="2924175" cy="476250"/>
        </p:xfrm>
        <a:graphic>
          <a:graphicData uri="http://schemas.openxmlformats.org/presentationml/2006/ole">
            <p:oleObj spid="_x0000_s39254" name="Equation" r:id="rId5" imgW="2921000" imgH="469900" progId="">
              <p:embed/>
            </p:oleObj>
          </a:graphicData>
        </a:graphic>
      </p:graphicFrame>
      <p:graphicFrame>
        <p:nvGraphicFramePr>
          <p:cNvPr id="11" name="Object 104"/>
          <p:cNvGraphicFramePr>
            <a:graphicFrameLocks noChangeAspect="1"/>
          </p:cNvGraphicFramePr>
          <p:nvPr/>
        </p:nvGraphicFramePr>
        <p:xfrm>
          <a:off x="2771775" y="1997075"/>
          <a:ext cx="3600450" cy="495300"/>
        </p:xfrm>
        <a:graphic>
          <a:graphicData uri="http://schemas.openxmlformats.org/presentationml/2006/ole">
            <p:oleObj spid="_x0000_s39255" name="Equation" r:id="rId6" imgW="3606800" imgH="495300" progId="">
              <p:embed/>
            </p:oleObj>
          </a:graphicData>
        </a:graphic>
      </p:graphicFrame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39750" y="2540000"/>
            <a:ext cx="8353425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Важной характеристикой колебательной системы, совершающей затухающие колебания, является </a:t>
            </a:r>
            <a:r>
              <a:rPr lang="ru-RU" alt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добротность </a:t>
            </a:r>
            <a:r>
              <a:rPr lang="ru-RU" altLang="ru-RU" sz="28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Этот параметр определяется как число полных колебаний       , совершаемых системой за время релаксации, умноженное на    : </a:t>
            </a:r>
            <a:endParaRPr lang="ru-RU" alt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5" name="Object 105"/>
          <p:cNvGraphicFramePr>
            <a:graphicFrameLocks noChangeAspect="1"/>
          </p:cNvGraphicFramePr>
          <p:nvPr/>
        </p:nvGraphicFramePr>
        <p:xfrm>
          <a:off x="2357438" y="4714875"/>
          <a:ext cx="428625" cy="428625"/>
        </p:xfrm>
        <a:graphic>
          <a:graphicData uri="http://schemas.openxmlformats.org/presentationml/2006/ole">
            <p:oleObj spid="_x0000_s39256" name="Equation" r:id="rId7" imgW="431613" imgH="431613" progId="">
              <p:embed/>
            </p:oleObj>
          </a:graphicData>
        </a:graphic>
      </p:graphicFrame>
      <p:graphicFrame>
        <p:nvGraphicFramePr>
          <p:cNvPr id="24626" name="Object 106"/>
          <p:cNvGraphicFramePr>
            <a:graphicFrameLocks noChangeAspect="1"/>
          </p:cNvGraphicFramePr>
          <p:nvPr/>
        </p:nvGraphicFramePr>
        <p:xfrm>
          <a:off x="4857750" y="5357813"/>
          <a:ext cx="228600" cy="228600"/>
        </p:xfrm>
        <a:graphic>
          <a:graphicData uri="http://schemas.openxmlformats.org/presentationml/2006/ole">
            <p:oleObj spid="_x0000_s39257" name="Equation" r:id="rId8" imgW="228600" imgH="228600" progId="">
              <p:embed/>
            </p:oleObj>
          </a:graphicData>
        </a:graphic>
      </p:graphicFrame>
      <p:graphicFrame>
        <p:nvGraphicFramePr>
          <p:cNvPr id="24627" name="Object 107"/>
          <p:cNvGraphicFramePr>
            <a:graphicFrameLocks noChangeAspect="1"/>
          </p:cNvGraphicFramePr>
          <p:nvPr/>
        </p:nvGraphicFramePr>
        <p:xfrm>
          <a:off x="3708400" y="5805488"/>
          <a:ext cx="1270000" cy="431800"/>
        </p:xfrm>
        <a:graphic>
          <a:graphicData uri="http://schemas.openxmlformats.org/presentationml/2006/ole">
            <p:oleObj spid="_x0000_s39258" name="Equation" r:id="rId9" imgW="1269449" imgH="4316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588963"/>
            <a:ext cx="8353425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медленнее происходит затухание свободных колебаний, тем выше добротность колебательной системы.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Добротности механических колебательных систем могут быть очень высокими – порядка нескольких сотен и даже тысяч.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Понятие добротности имеет глубокий энергетический смысл.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Можно определить добротность </a:t>
            </a:r>
            <a:r>
              <a:rPr lang="ru-RU" alt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колебательной системы следующим энергетическим соотношением: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9750" y="2205038"/>
            <a:ext cx="82804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Таким образом, добротность характеризует относительную убыль энергии колебательной системы из-за наличия трения на интервале времени, равном одному периоду колебаний.</a:t>
            </a:r>
          </a:p>
        </p:txBody>
      </p:sp>
      <p:graphicFrame>
        <p:nvGraphicFramePr>
          <p:cNvPr id="25608" name="Object 16"/>
          <p:cNvGraphicFramePr>
            <a:graphicFrameLocks noChangeAspect="1"/>
          </p:cNvGraphicFramePr>
          <p:nvPr/>
        </p:nvGraphicFramePr>
        <p:xfrm>
          <a:off x="1763713" y="836613"/>
          <a:ext cx="5295900" cy="901700"/>
        </p:xfrm>
        <a:graphic>
          <a:graphicData uri="http://schemas.openxmlformats.org/presentationml/2006/ole">
            <p:oleObj spid="_x0000_s41011" name="Equation" r:id="rId3" imgW="5295900" imgH="9017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625" y="642938"/>
            <a:ext cx="8388350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Вынужденные </a:t>
            </a: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колебания. </a:t>
            </a:r>
            <a:endParaRPr lang="ru-RU" altLang="ru-RU" sz="28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Рассмотрим систему, на которую кроме упругой силы</a:t>
            </a:r>
            <a:r>
              <a:rPr lang="ru-RU" altLang="ru-RU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(– </a:t>
            </a:r>
            <a:r>
              <a:rPr lang="ru-RU" altLang="ru-RU" sz="28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kx</a:t>
            </a: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сил сопротивления </a:t>
            </a:r>
            <a:r>
              <a:rPr lang="ru-RU" altLang="ru-RU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(– </a:t>
            </a:r>
            <a:r>
              <a:rPr lang="en-US" altLang="ru-RU" sz="28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en-US" alt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υ</a:t>
            </a: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действует добавочная периодическая сила </a:t>
            </a:r>
            <a:r>
              <a:rPr lang="ru-RU" alt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 – </a:t>
            </a:r>
            <a:r>
              <a:rPr lang="ru-RU" altLang="ru-RU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вынуждающая сила</a:t>
            </a:r>
            <a:r>
              <a:rPr lang="ru-RU" alt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       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ru-RU" alt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Уравнение установившихся вынужденных колебаний имеет вид</a:t>
            </a:r>
            <a:endParaRPr lang="ru-RU" alt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Object 45"/>
          <p:cNvGraphicFramePr>
            <a:graphicFrameLocks noChangeAspect="1"/>
          </p:cNvGraphicFramePr>
          <p:nvPr/>
        </p:nvGraphicFramePr>
        <p:xfrm>
          <a:off x="2514600" y="2859088"/>
          <a:ext cx="4114800" cy="428625"/>
        </p:xfrm>
        <a:graphic>
          <a:graphicData uri="http://schemas.openxmlformats.org/presentationml/2006/ole">
            <p:oleObj spid="_x0000_s42131" name="Equation" r:id="rId3" imgW="4114800" imgH="431800" progId="">
              <p:embed/>
            </p:oleObj>
          </a:graphicData>
        </a:graphic>
      </p:graphicFrame>
      <p:graphicFrame>
        <p:nvGraphicFramePr>
          <p:cNvPr id="6" name="Object 46"/>
          <p:cNvGraphicFramePr>
            <a:graphicFrameLocks noChangeAspect="1"/>
          </p:cNvGraphicFramePr>
          <p:nvPr/>
        </p:nvGraphicFramePr>
        <p:xfrm>
          <a:off x="2714625" y="3643313"/>
          <a:ext cx="4114800" cy="476250"/>
        </p:xfrm>
        <a:graphic>
          <a:graphicData uri="http://schemas.openxmlformats.org/presentationml/2006/ole">
            <p:oleObj spid="_x0000_s42132" name="Equation" r:id="rId4" imgW="4114800" imgH="469900" progId="">
              <p:embed/>
            </p:oleObj>
          </a:graphicData>
        </a:graphic>
      </p:graphicFrame>
      <p:graphicFrame>
        <p:nvGraphicFramePr>
          <p:cNvPr id="8" name="Object 47"/>
          <p:cNvGraphicFramePr>
            <a:graphicFrameLocks noChangeAspect="1"/>
          </p:cNvGraphicFramePr>
          <p:nvPr/>
        </p:nvGraphicFramePr>
        <p:xfrm>
          <a:off x="3105150" y="5391150"/>
          <a:ext cx="2933700" cy="485775"/>
        </p:xfrm>
        <a:graphic>
          <a:graphicData uri="http://schemas.openxmlformats.org/presentationml/2006/ole">
            <p:oleObj spid="_x0000_s42133" name="Equation" r:id="rId5" imgW="2933700" imgH="482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00113" y="549275"/>
            <a:ext cx="7445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</a:rPr>
              <a:t>где </a:t>
            </a:r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4" name="Object 57"/>
          <p:cNvGraphicFramePr>
            <a:graphicFrameLocks noChangeAspect="1"/>
          </p:cNvGraphicFramePr>
          <p:nvPr/>
        </p:nvGraphicFramePr>
        <p:xfrm>
          <a:off x="2195513" y="476250"/>
          <a:ext cx="4371975" cy="1190625"/>
        </p:xfrm>
        <a:graphic>
          <a:graphicData uri="http://schemas.openxmlformats.org/presentationml/2006/ole">
            <p:oleObj spid="_x0000_s43205" name="Equation" r:id="rId3" imgW="4368800" imgH="1193800" progId="">
              <p:embed/>
            </p:oleObj>
          </a:graphicData>
        </a:graphic>
      </p:graphicFrame>
      <p:graphicFrame>
        <p:nvGraphicFramePr>
          <p:cNvPr id="6" name="Object 58"/>
          <p:cNvGraphicFramePr>
            <a:graphicFrameLocks noChangeAspect="1"/>
          </p:cNvGraphicFramePr>
          <p:nvPr/>
        </p:nvGraphicFramePr>
        <p:xfrm>
          <a:off x="2843213" y="1773238"/>
          <a:ext cx="2752725" cy="923925"/>
        </p:xfrm>
        <a:graphic>
          <a:graphicData uri="http://schemas.openxmlformats.org/presentationml/2006/ole">
            <p:oleObj spid="_x0000_s43206" name="Equation" r:id="rId4" imgW="2755900" imgH="927100" progId="">
              <p:embed/>
            </p:oleObj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9750" y="2641600"/>
            <a:ext cx="82804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Проанализируем зависимость амплитуды вынужденных колебаний от частоты вынуждающей силы и коэффициента затухания.</a:t>
            </a:r>
            <a:endParaRPr lang="ru-RU" alt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070EF51-75ED-4AD2-B2D5-831CE5F139FD}"/>
              </a:ext>
            </a:extLst>
          </p:cNvPr>
          <p:cNvSpPr/>
          <p:nvPr/>
        </p:nvSpPr>
        <p:spPr>
          <a:xfrm>
            <a:off x="500034" y="4000504"/>
            <a:ext cx="828092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ru-RU" sz="2800" dirty="0">
                <a:latin typeface="Times New Roman"/>
                <a:ea typeface="Calibri"/>
              </a:rPr>
              <a:t>          – частота вынуждающей силы равна нулю. Тогда                       – статическая амплитуда (смещение) в отсутствии колебаний;</a:t>
            </a:r>
            <a:endParaRPr lang="ru-RU" sz="2800" dirty="0">
              <a:highlight>
                <a:srgbClr val="FFFF00"/>
              </a:highlight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12" name="Object 60"/>
          <p:cNvGraphicFramePr>
            <a:graphicFrameLocks noChangeAspect="1"/>
          </p:cNvGraphicFramePr>
          <p:nvPr/>
        </p:nvGraphicFramePr>
        <p:xfrm>
          <a:off x="1995488" y="4598988"/>
          <a:ext cx="1695450" cy="923925"/>
        </p:xfrm>
        <a:graphic>
          <a:graphicData uri="http://schemas.openxmlformats.org/presentationml/2006/ole">
            <p:oleObj spid="_x0000_s43207" name="Equation" r:id="rId5" imgW="1689100" imgH="927100" progId="">
              <p:embed/>
            </p:oleObj>
          </a:graphicData>
        </a:graphic>
      </p:graphicFrame>
      <p:graphicFrame>
        <p:nvGraphicFramePr>
          <p:cNvPr id="15" name="Object 59"/>
          <p:cNvGraphicFramePr>
            <a:graphicFrameLocks noChangeAspect="1"/>
          </p:cNvGraphicFramePr>
          <p:nvPr/>
        </p:nvGraphicFramePr>
        <p:xfrm>
          <a:off x="1042988" y="4243388"/>
          <a:ext cx="714375" cy="314325"/>
        </p:xfrm>
        <a:graphic>
          <a:graphicData uri="http://schemas.openxmlformats.org/presentationml/2006/ole">
            <p:oleObj spid="_x0000_s43208" name="Equation" r:id="rId6" imgW="710891" imgH="31736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90575" y="714375"/>
            <a:ext cx="835342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5000"/>
              </a:lnSpc>
              <a:spcAft>
                <a:spcPts val="1000"/>
              </a:spcAft>
              <a:buFont typeface="Calibri" pitchFamily="34" charset="0"/>
              <a:buAutoNum type="arabicPeriod" startAt="2"/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– (затухания нет). С увеличением </a:t>
            </a:r>
            <a:r>
              <a:rPr lang="en-US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ω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(но при            ) амплитуда растёт и при            происходит резкое увеличение амплитуды вынужденных колебаний (             ). Это явление называется   </a:t>
            </a:r>
            <a:r>
              <a:rPr lang="ru-RU" alt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резонансом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4" name="Object 108"/>
          <p:cNvGraphicFramePr>
            <a:graphicFrameLocks noChangeAspect="1"/>
          </p:cNvGraphicFramePr>
          <p:nvPr/>
        </p:nvGraphicFramePr>
        <p:xfrm>
          <a:off x="1500188" y="857250"/>
          <a:ext cx="666750" cy="333375"/>
        </p:xfrm>
        <a:graphic>
          <a:graphicData uri="http://schemas.openxmlformats.org/presentationml/2006/ole">
            <p:oleObj spid="_x0000_s44372" name="Equation" r:id="rId3" imgW="660113" imgH="330057" progId="">
              <p:embed/>
            </p:oleObj>
          </a:graphicData>
        </a:graphic>
      </p:graphicFrame>
      <p:graphicFrame>
        <p:nvGraphicFramePr>
          <p:cNvPr id="7" name="Object 109"/>
          <p:cNvGraphicFramePr>
            <a:graphicFrameLocks noChangeAspect="1"/>
          </p:cNvGraphicFramePr>
          <p:nvPr/>
        </p:nvGraphicFramePr>
        <p:xfrm>
          <a:off x="1979613" y="1287463"/>
          <a:ext cx="857250" cy="428625"/>
        </p:xfrm>
        <a:graphic>
          <a:graphicData uri="http://schemas.openxmlformats.org/presentationml/2006/ole">
            <p:oleObj spid="_x0000_s44373" name="Equation" r:id="rId4" imgW="863225" imgH="431613" progId="">
              <p:embed/>
            </p:oleObj>
          </a:graphicData>
        </a:graphic>
      </p:graphicFrame>
      <p:graphicFrame>
        <p:nvGraphicFramePr>
          <p:cNvPr id="9" name="Object 110"/>
          <p:cNvGraphicFramePr>
            <a:graphicFrameLocks noChangeAspect="1"/>
          </p:cNvGraphicFramePr>
          <p:nvPr/>
        </p:nvGraphicFramePr>
        <p:xfrm>
          <a:off x="7000875" y="1285875"/>
          <a:ext cx="857250" cy="428625"/>
        </p:xfrm>
        <a:graphic>
          <a:graphicData uri="http://schemas.openxmlformats.org/presentationml/2006/ole">
            <p:oleObj spid="_x0000_s44374" name="Equation" r:id="rId5" imgW="863225" imgH="431613" progId="">
              <p:embed/>
            </p:oleObj>
          </a:graphicData>
        </a:graphic>
      </p:graphicFrame>
      <p:graphicFrame>
        <p:nvGraphicFramePr>
          <p:cNvPr id="11" name="Object 111"/>
          <p:cNvGraphicFramePr>
            <a:graphicFrameLocks noChangeAspect="1"/>
          </p:cNvGraphicFramePr>
          <p:nvPr/>
        </p:nvGraphicFramePr>
        <p:xfrm>
          <a:off x="5500688" y="2286000"/>
          <a:ext cx="1104900" cy="314325"/>
        </p:xfrm>
        <a:graphic>
          <a:graphicData uri="http://schemas.openxmlformats.org/presentationml/2006/ole">
            <p:oleObj spid="_x0000_s44375" name="Equation" r:id="rId6" imgW="1104421" imgH="317362" progId="">
              <p:embed/>
            </p:oleObj>
          </a:graphicData>
        </a:graphic>
      </p:graphicFrame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116013" y="3146425"/>
            <a:ext cx="78486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дальнейшем увеличении частоты вынужда-ющей силы (             ) амплитуда уменьшается и при   </a:t>
            </a:r>
          </a:p>
        </p:txBody>
      </p:sp>
      <p:graphicFrame>
        <p:nvGraphicFramePr>
          <p:cNvPr id="15" name="Object 112"/>
          <p:cNvGraphicFramePr>
            <a:graphicFrameLocks noChangeAspect="1"/>
          </p:cNvGraphicFramePr>
          <p:nvPr/>
        </p:nvGraphicFramePr>
        <p:xfrm>
          <a:off x="3276600" y="3716338"/>
          <a:ext cx="942975" cy="471487"/>
        </p:xfrm>
        <a:graphic>
          <a:graphicData uri="http://schemas.openxmlformats.org/presentationml/2006/ole">
            <p:oleObj spid="_x0000_s44376" name="Equation" r:id="rId7" imgW="863225" imgH="431613" progId="">
              <p:embed/>
            </p:oleObj>
          </a:graphicData>
        </a:graphic>
      </p:graphicFrame>
      <p:graphicFrame>
        <p:nvGraphicFramePr>
          <p:cNvPr id="17" name="Object 113"/>
          <p:cNvGraphicFramePr>
            <a:graphicFrameLocks noChangeAspect="1"/>
          </p:cNvGraphicFramePr>
          <p:nvPr/>
        </p:nvGraphicFramePr>
        <p:xfrm>
          <a:off x="1908175" y="4292600"/>
          <a:ext cx="1193800" cy="261938"/>
        </p:xfrm>
        <a:graphic>
          <a:graphicData uri="http://schemas.openxmlformats.org/presentationml/2006/ole">
            <p:oleObj spid="_x0000_s44377" name="Equation" r:id="rId8" imgW="1079032" imgH="241195" progId="">
              <p:embed/>
            </p:oleObj>
          </a:graphicData>
        </a:graphic>
      </p:graphicFrame>
      <p:graphicFrame>
        <p:nvGraphicFramePr>
          <p:cNvPr id="19" name="Object 114"/>
          <p:cNvGraphicFramePr>
            <a:graphicFrameLocks noChangeAspect="1"/>
          </p:cNvGraphicFramePr>
          <p:nvPr/>
        </p:nvGraphicFramePr>
        <p:xfrm>
          <a:off x="3276600" y="4221163"/>
          <a:ext cx="1152525" cy="314325"/>
        </p:xfrm>
        <a:graphic>
          <a:graphicData uri="http://schemas.openxmlformats.org/presentationml/2006/ole">
            <p:oleObj spid="_x0000_s44378" name="Equation" r:id="rId9" imgW="1155199" imgH="31736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09149E9-4E49-4AC3-AF0F-A71BED2375FA}"/>
              </a:ext>
            </a:extLst>
          </p:cNvPr>
          <p:cNvSpPr/>
          <p:nvPr/>
        </p:nvSpPr>
        <p:spPr>
          <a:xfrm>
            <a:off x="571500" y="428625"/>
            <a:ext cx="8280400" cy="5048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                 В реальных условиях амплитуда установившихся вынужденных колебаний определяется условием: работа внешней силы в течение периода колебаний должна равняться потерям механической энергии за то же время из-за трения. </a:t>
            </a:r>
          </a:p>
          <a:p>
            <a:pPr marL="5040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Чем меньше трение (т. е. чем выше добротность 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Q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колебательной системы), тем больше амплитуда вынужденных колебаний при резонансе.</a:t>
            </a:r>
          </a:p>
        </p:txBody>
      </p:sp>
      <p:graphicFrame>
        <p:nvGraphicFramePr>
          <p:cNvPr id="4" name="Object 28"/>
          <p:cNvGraphicFramePr>
            <a:graphicFrameLocks noChangeAspect="1"/>
          </p:cNvGraphicFramePr>
          <p:nvPr/>
        </p:nvGraphicFramePr>
        <p:xfrm>
          <a:off x="1258888" y="549275"/>
          <a:ext cx="838200" cy="333375"/>
        </p:xfrm>
        <a:graphic>
          <a:graphicData uri="http://schemas.openxmlformats.org/presentationml/2006/ole">
            <p:oleObj spid="_x0000_s45155" name="Equation" r:id="rId3" imgW="838200" imgH="330200" progId="">
              <p:embed/>
            </p:oleObj>
          </a:graphicData>
        </a:graphic>
      </p:graphicFrame>
      <p:graphicFrame>
        <p:nvGraphicFramePr>
          <p:cNvPr id="7" name="Object 29"/>
          <p:cNvGraphicFramePr>
            <a:graphicFrameLocks noChangeAspect="1"/>
          </p:cNvGraphicFramePr>
          <p:nvPr/>
        </p:nvGraphicFramePr>
        <p:xfrm>
          <a:off x="3635375" y="5157788"/>
          <a:ext cx="3105150" cy="1019175"/>
        </p:xfrm>
        <a:graphic>
          <a:graphicData uri="http://schemas.openxmlformats.org/presentationml/2006/ole">
            <p:oleObj spid="_x0000_s45156" name="Equation" r:id="rId4" imgW="3098800" imgH="1016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0"/>
            <a:ext cx="911542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84213" y="4578350"/>
            <a:ext cx="82089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рисунке приведены резонансные кривые при различных значениях коэффициента затухания:  </a:t>
            </a:r>
          </a:p>
        </p:txBody>
      </p:sp>
      <p:graphicFrame>
        <p:nvGraphicFramePr>
          <p:cNvPr id="5" name="Object 33"/>
          <p:cNvGraphicFramePr>
            <a:graphicFrameLocks noChangeAspect="1"/>
          </p:cNvGraphicFramePr>
          <p:nvPr/>
        </p:nvGraphicFramePr>
        <p:xfrm>
          <a:off x="1547813" y="5876925"/>
          <a:ext cx="1409700" cy="409575"/>
        </p:xfrm>
        <a:graphic>
          <a:graphicData uri="http://schemas.openxmlformats.org/presentationml/2006/ole">
            <p:oleObj spid="_x0000_s46180" name="Equation" r:id="rId4" imgW="1409088" imgH="406224" progId="">
              <p:embed/>
            </p:oleObj>
          </a:graphicData>
        </a:graphic>
      </p:graphicFrame>
      <p:graphicFrame>
        <p:nvGraphicFramePr>
          <p:cNvPr id="7" name="Object 34"/>
          <p:cNvGraphicFramePr>
            <a:graphicFrameLocks noChangeAspect="1"/>
          </p:cNvGraphicFramePr>
          <p:nvPr/>
        </p:nvGraphicFramePr>
        <p:xfrm>
          <a:off x="3708400" y="5876925"/>
          <a:ext cx="3048000" cy="428625"/>
        </p:xfrm>
        <a:graphic>
          <a:graphicData uri="http://schemas.openxmlformats.org/presentationml/2006/ole">
            <p:oleObj spid="_x0000_s46181" name="Equation" r:id="rId5" imgW="3048000" imgH="431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476250"/>
            <a:ext cx="856932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eaLnBrk="1" hangingPunct="1">
              <a:lnSpc>
                <a:spcPct val="115000"/>
              </a:lnSpc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колебательных систем с невысокой добротностью   </a:t>
            </a:r>
          </a:p>
          <a:p>
            <a:pPr marL="88900" eaLnBrk="1" hangingPunct="1">
              <a:lnSpc>
                <a:spcPct val="115000"/>
              </a:lnSpc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резонансная частота с  увеличением  коэффициента затухания смещается в сторону низких частот:</a:t>
            </a:r>
          </a:p>
        </p:txBody>
      </p:sp>
      <p:graphicFrame>
        <p:nvGraphicFramePr>
          <p:cNvPr id="3" name="Object 23"/>
          <p:cNvGraphicFramePr>
            <a:graphicFrameLocks noChangeAspect="1"/>
          </p:cNvGraphicFramePr>
          <p:nvPr/>
        </p:nvGraphicFramePr>
        <p:xfrm>
          <a:off x="539750" y="1028700"/>
          <a:ext cx="1371600" cy="485775"/>
        </p:xfrm>
        <a:graphic>
          <a:graphicData uri="http://schemas.openxmlformats.org/presentationml/2006/ole">
            <p:oleObj spid="_x0000_s47203" name="Equation" r:id="rId3" imgW="1371600" imgH="482600" progId="">
              <p:embed/>
            </p:oleObj>
          </a:graphicData>
        </a:graphic>
      </p:graphicFrame>
      <p:graphicFrame>
        <p:nvGraphicFramePr>
          <p:cNvPr id="4" name="Object 24"/>
          <p:cNvGraphicFramePr>
            <a:graphicFrameLocks noChangeAspect="1"/>
          </p:cNvGraphicFramePr>
          <p:nvPr/>
        </p:nvGraphicFramePr>
        <p:xfrm>
          <a:off x="3181350" y="2095500"/>
          <a:ext cx="2781300" cy="685800"/>
        </p:xfrm>
        <a:graphic>
          <a:graphicData uri="http://schemas.openxmlformats.org/presentationml/2006/ole">
            <p:oleObj spid="_x0000_s47204" name="Equation" r:id="rId4" imgW="2781300" imgH="685800" progId="">
              <p:embed/>
            </p:oleObj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288" y="2938463"/>
            <a:ext cx="85693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Явление резонанса может явиться причиной разрушения мостов, зданий и других сооружений, если собственные частоты их колебаний совпадут с частотой периодически действующей силы.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242888"/>
            <a:ext cx="8064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Сложение гармонических колебаний одного направления и одинаковой частоты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292725" y="1341438"/>
            <a:ext cx="3748088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точка одновременно участвует в двух гармонических колебаниях одинакового периода, направленных вдоль одной прямой. </a:t>
            </a: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/>
        </p:nvGraphicFramePr>
        <p:xfrm>
          <a:off x="2827338" y="5397500"/>
          <a:ext cx="3543300" cy="1095375"/>
        </p:xfrm>
        <a:graphic>
          <a:graphicData uri="http://schemas.openxmlformats.org/presentationml/2006/ole">
            <p:oleObj spid="_x0000_s48181" name="Equation" r:id="rId3" imgW="3543300" imgH="1092200" progId="">
              <p:embed/>
            </p:oleObj>
          </a:graphicData>
        </a:graphic>
      </p:graphicFrame>
      <p:pic>
        <p:nvPicPr>
          <p:cNvPr id="48134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146175"/>
            <a:ext cx="467995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71500" y="214313"/>
            <a:ext cx="81248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179388" algn="ctr" eaLnBrk="1" hangingPunct="1">
              <a:spcAft>
                <a:spcPts val="600"/>
              </a:spcAft>
            </a:pP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</a:t>
            </a:r>
            <a:r>
              <a:rPr lang="ru-RU" alt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indent="-179388" algn="ctr" eaLnBrk="1" hangingPunct="1">
              <a:spcAft>
                <a:spcPts val="600"/>
              </a:spcAft>
            </a:pPr>
            <a:endParaRPr lang="ru-RU" alt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-179388" algn="ctr" eaLnBrk="1" hangingPunct="1">
              <a:spcAft>
                <a:spcPts val="600"/>
              </a:spcAft>
            </a:pPr>
            <a:endParaRPr lang="ru-RU" alt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-179388" algn="ctr" eaLnBrk="1" hangingPunct="1">
              <a:spcAft>
                <a:spcPts val="600"/>
              </a:spcAft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Лекционные демонстрации</a:t>
            </a:r>
          </a:p>
          <a:p>
            <a:pPr indent="-179388" algn="ctr" eaLnBrk="1" hangingPunct="1">
              <a:spcAft>
                <a:spcPts val="600"/>
              </a:spcAft>
            </a:pPr>
            <a:endParaRPr lang="ru-RU" alt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-179388" eaLnBrk="1" hangingPunct="1"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Затухающие механические колебания.</a:t>
            </a:r>
            <a:endParaRPr lang="ru-RU" alt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-179388" eaLnBrk="1" hangingPunct="1">
              <a:spcAft>
                <a:spcPts val="600"/>
              </a:spcAft>
              <a:buFont typeface="Calibri" pitchFamily="34" charset="0"/>
              <a:buAutoNum type="arabicPeriod"/>
            </a:pPr>
            <a:endParaRPr lang="ru-RU" alt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-179388" eaLnBrk="1" hangingPunct="1">
              <a:spcAft>
                <a:spcPts val="600"/>
              </a:spcAft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Вынужденные колебания.</a:t>
            </a:r>
            <a:endParaRPr lang="ru-RU" alt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-179388" eaLnBrk="1" hangingPunct="1">
              <a:spcAft>
                <a:spcPts val="600"/>
              </a:spcAft>
            </a:pPr>
            <a:endParaRPr lang="ru-RU" alt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-179388" eaLnBrk="1" hangingPunct="1">
              <a:spcAft>
                <a:spcPts val="600"/>
              </a:spcAft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Основы акустики.</a:t>
            </a:r>
            <a:endParaRPr lang="ru-RU" alt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620713"/>
            <a:ext cx="820896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Найдём уравнение результирующего колебания, воспользовавшись методом вращающегося вектора амплитуды.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Очевидно, что уравнение результирующего колебания будет </a:t>
            </a:r>
            <a:endParaRPr lang="ru-RU" alt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4" name="Object 40"/>
          <p:cNvGraphicFramePr>
            <a:graphicFrameLocks noChangeAspect="1"/>
          </p:cNvGraphicFramePr>
          <p:nvPr/>
        </p:nvGraphicFramePr>
        <p:xfrm>
          <a:off x="3492500" y="2781300"/>
          <a:ext cx="4581525" cy="485775"/>
        </p:xfrm>
        <a:graphic>
          <a:graphicData uri="http://schemas.openxmlformats.org/presentationml/2006/ole">
            <p:oleObj spid="_x0000_s49303" name="Equation" r:id="rId3" imgW="4584700" imgH="482600" progId="">
              <p:embed/>
            </p:oleObj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84213" y="3500438"/>
            <a:ext cx="744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</a:rPr>
              <a:t>где 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4915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7" name="Object 41"/>
          <p:cNvGraphicFramePr>
            <a:graphicFrameLocks noChangeAspect="1"/>
          </p:cNvGraphicFramePr>
          <p:nvPr/>
        </p:nvGraphicFramePr>
        <p:xfrm>
          <a:off x="1776413" y="3529013"/>
          <a:ext cx="5591175" cy="495300"/>
        </p:xfrm>
        <a:graphic>
          <a:graphicData uri="http://schemas.openxmlformats.org/presentationml/2006/ole">
            <p:oleObj spid="_x0000_s49304" name="Equation" r:id="rId4" imgW="5588000" imgH="495300" progId="">
              <p:embed/>
            </p:oleObj>
          </a:graphicData>
        </a:graphic>
      </p:graphicFrame>
      <p:sp>
        <p:nvSpPr>
          <p:cNvPr id="491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9" name="Object 42"/>
          <p:cNvGraphicFramePr>
            <a:graphicFrameLocks noChangeAspect="1"/>
          </p:cNvGraphicFramePr>
          <p:nvPr/>
        </p:nvGraphicFramePr>
        <p:xfrm>
          <a:off x="2195513" y="4581525"/>
          <a:ext cx="4333875" cy="942975"/>
        </p:xfrm>
        <a:graphic>
          <a:graphicData uri="http://schemas.openxmlformats.org/presentationml/2006/ole">
            <p:oleObj spid="_x0000_s49305" name="Equation" r:id="rId5" imgW="4330700" imgH="939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14375" y="357188"/>
            <a:ext cx="81692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2503488" algn="l"/>
              </a:tabLs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Проанализируем выражение для результирующей амплитуды: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2503488" algn="l"/>
              </a:tabLs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Если: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2503488" algn="l"/>
              </a:tabLst>
            </a:pPr>
            <a:endParaRPr lang="ru-RU" altLang="ru-RU" sz="9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2503488" algn="l"/>
              </a:tabLs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Тогда                            т. е. результирующая амплитуда равна сумме слагаемых амплитуд.</a:t>
            </a:r>
            <a:endParaRPr lang="ru-RU" alt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Object 57"/>
          <p:cNvGraphicFramePr>
            <a:graphicFrameLocks noChangeAspect="1"/>
          </p:cNvGraphicFramePr>
          <p:nvPr/>
        </p:nvGraphicFramePr>
        <p:xfrm>
          <a:off x="1917700" y="2489200"/>
          <a:ext cx="1933575" cy="428625"/>
        </p:xfrm>
        <a:graphic>
          <a:graphicData uri="http://schemas.openxmlformats.org/presentationml/2006/ole">
            <p:oleObj spid="_x0000_s50373" name="Equation" r:id="rId3" imgW="1930400" imgH="431800" progId="">
              <p:embed/>
            </p:oleObj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23900" y="3716338"/>
            <a:ext cx="1123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</a:rPr>
              <a:t>Если: 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14375" y="4572000"/>
            <a:ext cx="816927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2503488" algn="l"/>
              </a:tabLs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Тогда                             т. е. результирующая амплитуда равна разности слагаемых амплитуд.</a:t>
            </a:r>
          </a:p>
        </p:txBody>
      </p:sp>
      <p:graphicFrame>
        <p:nvGraphicFramePr>
          <p:cNvPr id="16" name="Object 58"/>
          <p:cNvGraphicFramePr>
            <a:graphicFrameLocks noChangeAspect="1"/>
          </p:cNvGraphicFramePr>
          <p:nvPr/>
        </p:nvGraphicFramePr>
        <p:xfrm>
          <a:off x="1979613" y="4652963"/>
          <a:ext cx="2066925" cy="485775"/>
        </p:xfrm>
        <a:graphic>
          <a:graphicData uri="http://schemas.openxmlformats.org/presentationml/2006/ole">
            <p:oleObj spid="_x0000_s50374" name="Equation" r:id="rId4" imgW="2070100" imgH="482600" progId="">
              <p:embed/>
            </p:oleObj>
          </a:graphicData>
        </a:graphic>
      </p:graphicFrame>
      <p:graphicFrame>
        <p:nvGraphicFramePr>
          <p:cNvPr id="34843" name="Object 59"/>
          <p:cNvGraphicFramePr>
            <a:graphicFrameLocks noChangeAspect="1"/>
          </p:cNvGraphicFramePr>
          <p:nvPr/>
        </p:nvGraphicFramePr>
        <p:xfrm>
          <a:off x="2124075" y="1557338"/>
          <a:ext cx="4533900" cy="482600"/>
        </p:xfrm>
        <a:graphic>
          <a:graphicData uri="http://schemas.openxmlformats.org/presentationml/2006/ole">
            <p:oleObj spid="_x0000_s50375" name="Equation" r:id="rId5" imgW="4533900" imgH="482600" progId="">
              <p:embed/>
            </p:oleObj>
          </a:graphicData>
        </a:graphic>
      </p:graphicFrame>
      <p:graphicFrame>
        <p:nvGraphicFramePr>
          <p:cNvPr id="34844" name="Object 60"/>
          <p:cNvGraphicFramePr>
            <a:graphicFrameLocks noChangeAspect="1"/>
          </p:cNvGraphicFramePr>
          <p:nvPr/>
        </p:nvGraphicFramePr>
        <p:xfrm>
          <a:off x="2268538" y="3716338"/>
          <a:ext cx="5321300" cy="482600"/>
        </p:xfrm>
        <a:graphic>
          <a:graphicData uri="http://schemas.openxmlformats.org/presentationml/2006/ole">
            <p:oleObj spid="_x0000_s50376" name="Equation" r:id="rId6" imgW="5321300" imgH="482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323850" y="333375"/>
            <a:ext cx="8569325" cy="588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Основы акустики.</a:t>
            </a:r>
          </a:p>
          <a:p>
            <a:pPr algn="ctr" eaLnBrk="1" hangingPunct="1"/>
            <a:endParaRPr lang="ru-RU" alt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упругих волн</a:t>
            </a:r>
          </a:p>
          <a:p>
            <a:pPr eaLnBrk="1" hangingPunct="1">
              <a:lnSpc>
                <a:spcPct val="115000"/>
              </a:lnSpc>
              <a:spcBef>
                <a:spcPts val="225"/>
              </a:spcBef>
              <a:spcAft>
                <a:spcPts val="463"/>
              </a:spcAft>
            </a:pPr>
            <a:r>
              <a:rPr lang="ru-RU" alt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alt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Если в каком-нибудь месте твёрдой, жидкой или газообразной среды возбуждены колебания частиц, то вследствие  взаимодействия  атомов и молекул среды колебания начинают передаваться от одной точки к другой с конечной скоростью, зависящей от свойств среды.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Процесс распространения механических колебаний в среде называется упругой волной.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Различают упругие волны двух типов: продольные и поперечные.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1"/>
          <p:cNvSpPr>
            <a:spLocks noChangeArrowheads="1"/>
          </p:cNvSpPr>
          <p:nvPr/>
        </p:nvSpPr>
        <p:spPr bwMode="auto">
          <a:xfrm>
            <a:off x="755650" y="708025"/>
            <a:ext cx="8064500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Если периодическое смещение частиц среды происходит в направлении распространения волны, то такая волна называется  продольной.</a:t>
            </a:r>
            <a:endParaRPr lang="ru-RU" alt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Волны в упругом стержне или звуковые волны в газе являются примерами таких волн.</a:t>
            </a:r>
            <a:endParaRPr lang="ru-RU" altLang="ru-RU" sz="2800">
              <a:latin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 Если в волне частицы среды испытывают смещения в направлении перпендикулярном распространению волны, то такая волна называется  поперечной.</a:t>
            </a:r>
            <a:endParaRPr lang="ru-RU" altLang="ru-RU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1"/>
          <p:cNvSpPr>
            <a:spLocks noChangeArrowheads="1"/>
          </p:cNvSpPr>
          <p:nvPr/>
        </p:nvSpPr>
        <p:spPr bwMode="auto">
          <a:xfrm>
            <a:off x="539750" y="342900"/>
            <a:ext cx="8424863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80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Общим свойством этих двух типов волн является то, что при распространении волны частицы среды не движутся вместе с волной, а лишь совершают колебания около положения равновесия.</a:t>
            </a:r>
            <a:endParaRPr lang="ru-RU" alt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 Поэтому общим свойством всех упругих волн является перенос энергии без переноса вещества.</a:t>
            </a:r>
            <a:endParaRPr lang="ru-RU" altLang="ru-RU" sz="2800">
              <a:latin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2800">
                <a:latin typeface="Times New Roman" pitchFamily="18" charset="0"/>
              </a:rPr>
              <a:t> Поскольку механическая энергия включает в себя кинетическую и потенциальную энергии, то для переноса механической энергии любая среда, в которой происходит распространение упругих волн, должна обладать инертными и упругими свойствами.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1"/>
          <p:cNvSpPr>
            <a:spLocks noChangeArrowheads="1"/>
          </p:cNvSpPr>
          <p:nvPr/>
        </p:nvSpPr>
        <p:spPr bwMode="auto">
          <a:xfrm>
            <a:off x="539750" y="404813"/>
            <a:ext cx="82804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Так, например, любой малый элемент объёма твёрдого тела обладает массой и упругостью.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простейшей одномерной модели твердое тело можно представить как совокупность шариков массой        и пружинок жёсткостью     .</a:t>
            </a:r>
            <a:endParaRPr lang="ru-RU" alt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4275" name="Object 23"/>
          <p:cNvGraphicFramePr>
            <a:graphicFrameLocks noChangeAspect="1"/>
          </p:cNvGraphicFramePr>
          <p:nvPr/>
        </p:nvGraphicFramePr>
        <p:xfrm>
          <a:off x="1852613" y="2708275"/>
          <a:ext cx="342900" cy="238125"/>
        </p:xfrm>
        <a:graphic>
          <a:graphicData uri="http://schemas.openxmlformats.org/presentationml/2006/ole">
            <p:oleObj spid="_x0000_s54371" name="Equation" r:id="rId3" imgW="342751" imgH="241195" progId="">
              <p:embed/>
            </p:oleObj>
          </a:graphicData>
        </a:graphic>
      </p:graphicFrame>
      <p:graphicFrame>
        <p:nvGraphicFramePr>
          <p:cNvPr id="54276" name="Object 24"/>
          <p:cNvGraphicFramePr>
            <a:graphicFrameLocks noChangeAspect="1"/>
          </p:cNvGraphicFramePr>
          <p:nvPr/>
        </p:nvGraphicFramePr>
        <p:xfrm>
          <a:off x="6269038" y="2636838"/>
          <a:ext cx="247650" cy="333375"/>
        </p:xfrm>
        <a:graphic>
          <a:graphicData uri="http://schemas.openxmlformats.org/presentationml/2006/ole">
            <p:oleObj spid="_x0000_s54372" name="Equation" r:id="rId4" imgW="253890" imgH="330057" progId="">
              <p:embed/>
            </p:oleObj>
          </a:graphicData>
        </a:graphic>
      </p:graphicFrame>
      <p:pic>
        <p:nvPicPr>
          <p:cNvPr id="54277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74975"/>
            <a:ext cx="91440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Прямоугольник 7"/>
          <p:cNvSpPr>
            <a:spLocks noChangeArrowheads="1"/>
          </p:cNvSpPr>
          <p:nvPr/>
        </p:nvSpPr>
        <p:spPr bwMode="auto">
          <a:xfrm>
            <a:off x="323850" y="5407025"/>
            <a:ext cx="81359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этой простой модели инертные (шарики) и упругие (пружинки) свойства твёрдого тела разделены. </a:t>
            </a:r>
            <a:endParaRPr lang="ru-RU" alt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611188" y="908050"/>
            <a:ext cx="828198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помощью этой простой модели можно описать распространение  продольных и  поперечных  волн в твёрдом теле.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жидкостях и газах возникают и распространяются только продольные волны, а в твёрдых телах – как продольные, так и поперечные.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1"/>
          <p:cNvSpPr>
            <a:spLocks noChangeArrowheads="1"/>
          </p:cNvSpPr>
          <p:nvPr/>
        </p:nvSpPr>
        <p:spPr bwMode="auto">
          <a:xfrm>
            <a:off x="323850" y="323850"/>
            <a:ext cx="87487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Характеристики гармонических волновых процессов.</a:t>
            </a:r>
          </a:p>
          <a:p>
            <a:pPr algn="ctr" eaLnBrk="1" hangingPunct="1"/>
            <a:endParaRPr lang="ru-RU" alt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sz="1000">
                <a:solidFill>
                  <a:srgbClr val="365F9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Упругая волна называется гармонической, если соответствующие ей колебания частиц среды являются гармоническими.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Она характеризуется амплитудой колебания частиц  А,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частотой колебания      и длиной волны    . 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Расстояние между двумя ближайшими частицами среды, колеблющимися в одинаковой фазе, называется длиной волны.</a:t>
            </a:r>
          </a:p>
        </p:txBody>
      </p:sp>
      <p:graphicFrame>
        <p:nvGraphicFramePr>
          <p:cNvPr id="56323" name="Object 31"/>
          <p:cNvGraphicFramePr>
            <a:graphicFrameLocks noChangeAspect="1"/>
          </p:cNvGraphicFramePr>
          <p:nvPr/>
        </p:nvGraphicFramePr>
        <p:xfrm>
          <a:off x="3579813" y="3141663"/>
          <a:ext cx="231775" cy="228600"/>
        </p:xfrm>
        <a:graphic>
          <a:graphicData uri="http://schemas.openxmlformats.org/presentationml/2006/ole">
            <p:oleObj spid="_x0000_s56469" name="Equation" r:id="rId3" imgW="228600" imgH="228600" progId="">
              <p:embed/>
            </p:oleObj>
          </a:graphicData>
        </a:graphic>
      </p:graphicFrame>
      <p:graphicFrame>
        <p:nvGraphicFramePr>
          <p:cNvPr id="56324" name="Object 32"/>
          <p:cNvGraphicFramePr>
            <a:graphicFrameLocks noChangeAspect="1"/>
          </p:cNvGraphicFramePr>
          <p:nvPr/>
        </p:nvGraphicFramePr>
        <p:xfrm>
          <a:off x="6516688" y="3068638"/>
          <a:ext cx="241300" cy="314325"/>
        </p:xfrm>
        <a:graphic>
          <a:graphicData uri="http://schemas.openxmlformats.org/presentationml/2006/ole">
            <p:oleObj spid="_x0000_s56470" name="Equation" r:id="rId4" imgW="241091" imgH="317225" progId="">
              <p:embed/>
            </p:oleObj>
          </a:graphicData>
        </a:graphic>
      </p:graphicFrame>
      <p:sp>
        <p:nvSpPr>
          <p:cNvPr id="56325" name="Прямоугольник 7"/>
          <p:cNvSpPr>
            <a:spLocks noChangeArrowheads="1"/>
          </p:cNvSpPr>
          <p:nvPr/>
        </p:nvSpPr>
        <p:spPr bwMode="auto">
          <a:xfrm>
            <a:off x="395288" y="4724400"/>
            <a:ext cx="85693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ru-RU" altLang="ru-RU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Длина волны равна расстоянию, которое проходит определённая фаза волны за один период.</a:t>
            </a:r>
          </a:p>
        </p:txBody>
      </p:sp>
      <p:graphicFrame>
        <p:nvGraphicFramePr>
          <p:cNvPr id="56327" name="Object 33"/>
          <p:cNvGraphicFramePr>
            <a:graphicFrameLocks noChangeAspect="1"/>
          </p:cNvGraphicFramePr>
          <p:nvPr/>
        </p:nvGraphicFramePr>
        <p:xfrm>
          <a:off x="3775075" y="5948363"/>
          <a:ext cx="990600" cy="333375"/>
        </p:xfrm>
        <a:graphic>
          <a:graphicData uri="http://schemas.openxmlformats.org/presentationml/2006/ole">
            <p:oleObj spid="_x0000_s56471" name="Equation" r:id="rId5" imgW="990170" imgH="33005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395288" y="555625"/>
            <a:ext cx="856932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6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этой формуле     называется фазовой скоростью волны.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Смещение                частиц среды из положения равновесия в гармонической  волне, распространяющейся вдоль оси </a:t>
            </a:r>
            <a:r>
              <a:rPr lang="ru-RU" altLang="ru-RU" sz="28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зависит от координаты  </a:t>
            </a:r>
            <a:r>
              <a:rPr lang="ru-RU" altLang="ru-RU" sz="28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от времени     по закону:</a:t>
            </a:r>
          </a:p>
        </p:txBody>
      </p:sp>
      <p:graphicFrame>
        <p:nvGraphicFramePr>
          <p:cNvPr id="57347" name="Object 63"/>
          <p:cNvGraphicFramePr>
            <a:graphicFrameLocks noChangeAspect="1"/>
          </p:cNvGraphicFramePr>
          <p:nvPr/>
        </p:nvGraphicFramePr>
        <p:xfrm>
          <a:off x="3276600" y="771525"/>
          <a:ext cx="228600" cy="238125"/>
        </p:xfrm>
        <a:graphic>
          <a:graphicData uri="http://schemas.openxmlformats.org/presentationml/2006/ole">
            <p:oleObj spid="_x0000_s57636" name="Equation" r:id="rId3" imgW="228600" imgH="241300" progId="">
              <p:embed/>
            </p:oleObj>
          </a:graphicData>
        </a:graphic>
      </p:graphicFrame>
      <p:graphicFrame>
        <p:nvGraphicFramePr>
          <p:cNvPr id="57348" name="Object 64"/>
          <p:cNvGraphicFramePr>
            <a:graphicFrameLocks noChangeAspect="1"/>
          </p:cNvGraphicFramePr>
          <p:nvPr/>
        </p:nvGraphicFramePr>
        <p:xfrm>
          <a:off x="2616200" y="1719263"/>
          <a:ext cx="1019175" cy="485775"/>
        </p:xfrm>
        <a:graphic>
          <a:graphicData uri="http://schemas.openxmlformats.org/presentationml/2006/ole">
            <p:oleObj spid="_x0000_s57637" name="Equation" r:id="rId4" imgW="1016000" imgH="482600" progId="">
              <p:embed/>
            </p:oleObj>
          </a:graphicData>
        </a:graphic>
      </p:graphicFrame>
      <p:graphicFrame>
        <p:nvGraphicFramePr>
          <p:cNvPr id="57349" name="Object 65"/>
          <p:cNvGraphicFramePr>
            <a:graphicFrameLocks noChangeAspect="1"/>
          </p:cNvGraphicFramePr>
          <p:nvPr/>
        </p:nvGraphicFramePr>
        <p:xfrm>
          <a:off x="1979613" y="3213100"/>
          <a:ext cx="171450" cy="295275"/>
        </p:xfrm>
        <a:graphic>
          <a:graphicData uri="http://schemas.openxmlformats.org/presentationml/2006/ole">
            <p:oleObj spid="_x0000_s57638" name="Equation" r:id="rId5" imgW="164957" imgH="291847" progId="">
              <p:embed/>
            </p:oleObj>
          </a:graphicData>
        </a:graphic>
      </p:graphicFrame>
      <p:graphicFrame>
        <p:nvGraphicFramePr>
          <p:cNvPr id="57350" name="Object 66"/>
          <p:cNvGraphicFramePr>
            <a:graphicFrameLocks noChangeAspect="1"/>
          </p:cNvGraphicFramePr>
          <p:nvPr/>
        </p:nvGraphicFramePr>
        <p:xfrm>
          <a:off x="1412875" y="3651250"/>
          <a:ext cx="6543675" cy="942975"/>
        </p:xfrm>
        <a:graphic>
          <a:graphicData uri="http://schemas.openxmlformats.org/presentationml/2006/ole">
            <p:oleObj spid="_x0000_s57639" name="Equation" r:id="rId6" imgW="6540500" imgH="939800" progId="">
              <p:embed/>
            </p:oleObj>
          </a:graphicData>
        </a:graphic>
      </p:graphicFrame>
      <p:sp>
        <p:nvSpPr>
          <p:cNvPr id="57351" name="Прямоугольник 13"/>
          <p:cNvSpPr>
            <a:spLocks noChangeArrowheads="1"/>
          </p:cNvSpPr>
          <p:nvPr/>
        </p:nvSpPr>
        <p:spPr bwMode="auto">
          <a:xfrm>
            <a:off x="468313" y="4705350"/>
            <a:ext cx="84248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              – волновое число,               – циклическая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частота волны.</a:t>
            </a:r>
          </a:p>
        </p:txBody>
      </p:sp>
      <p:graphicFrame>
        <p:nvGraphicFramePr>
          <p:cNvPr id="57352" name="Object 67"/>
          <p:cNvGraphicFramePr>
            <a:graphicFrameLocks noChangeAspect="1"/>
          </p:cNvGraphicFramePr>
          <p:nvPr/>
        </p:nvGraphicFramePr>
        <p:xfrm>
          <a:off x="1331913" y="4587875"/>
          <a:ext cx="952500" cy="838200"/>
        </p:xfrm>
        <a:graphic>
          <a:graphicData uri="http://schemas.openxmlformats.org/presentationml/2006/ole">
            <p:oleObj spid="_x0000_s57640" name="Equation" r:id="rId7" imgW="952087" imgH="837836" progId="">
              <p:embed/>
            </p:oleObj>
          </a:graphicData>
        </a:graphic>
      </p:graphicFrame>
      <p:graphicFrame>
        <p:nvGraphicFramePr>
          <p:cNvPr id="57353" name="Object 68"/>
          <p:cNvGraphicFramePr>
            <a:graphicFrameLocks noChangeAspect="1"/>
          </p:cNvGraphicFramePr>
          <p:nvPr/>
        </p:nvGraphicFramePr>
        <p:xfrm>
          <a:off x="5148263" y="4868863"/>
          <a:ext cx="1168400" cy="317500"/>
        </p:xfrm>
        <a:graphic>
          <a:graphicData uri="http://schemas.openxmlformats.org/presentationml/2006/ole">
            <p:oleObj spid="_x0000_s57641" name="Equation" r:id="rId8" imgW="1167893" imgH="31736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0"/>
            <a:ext cx="914876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Прямоугольник 7"/>
          <p:cNvSpPr>
            <a:spLocks noChangeArrowheads="1"/>
          </p:cNvSpPr>
          <p:nvPr/>
        </p:nvSpPr>
        <p:spPr bwMode="auto">
          <a:xfrm>
            <a:off x="617538" y="4370388"/>
            <a:ext cx="813117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На этом рисунке показаны два положения поперечной волны через промежуток времени      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Такие волны называют 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бегущими</a:t>
            </a:r>
            <a:r>
              <a:rPr lang="ru-RU" altLang="ru-RU" sz="2800">
                <a:latin typeface="Times New Roman" pitchFamily="18" charset="0"/>
              </a:rPr>
              <a:t>.</a:t>
            </a:r>
            <a:r>
              <a:rPr lang="ru-RU" altLang="ru-RU" sz="280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2800">
              <a:latin typeface="Times New Roman" pitchFamily="18" charset="0"/>
            </a:endParaRPr>
          </a:p>
        </p:txBody>
      </p:sp>
      <p:graphicFrame>
        <p:nvGraphicFramePr>
          <p:cNvPr id="58372" name="Object 16"/>
          <p:cNvGraphicFramePr>
            <a:graphicFrameLocks noChangeAspect="1"/>
          </p:cNvGraphicFramePr>
          <p:nvPr/>
        </p:nvGraphicFramePr>
        <p:xfrm>
          <a:off x="7740650" y="5008563"/>
          <a:ext cx="409575" cy="304800"/>
        </p:xfrm>
        <a:graphic>
          <a:graphicData uri="http://schemas.openxmlformats.org/presentationml/2006/ole">
            <p:oleObj spid="_x0000_s58420" name="Equation" r:id="rId4" imgW="406048" imgH="30453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Лекционные демонстрации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088857" cy="497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1"/>
          <p:cNvSpPr>
            <a:spLocks noChangeArrowheads="1"/>
          </p:cNvSpPr>
          <p:nvPr/>
        </p:nvSpPr>
        <p:spPr bwMode="auto">
          <a:xfrm>
            <a:off x="539750" y="476250"/>
            <a:ext cx="84248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Таким образом,  бегущая синусоидальная волна обладает двойной периодичностью – во времени и пространстве.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Временной период равен периоду гармонических колебаний частиц среды, пространственный период равен длине волны. </a:t>
            </a:r>
          </a:p>
          <a:p>
            <a:pPr eaLnBrk="1" hangingPunct="1">
              <a:lnSpc>
                <a:spcPct val="115000"/>
              </a:lnSpc>
              <a:spcAft>
                <a:spcPts val="12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Волновое число                является пространственным </a:t>
            </a:r>
          </a:p>
          <a:p>
            <a:pPr eaLnBrk="1" hangingPunct="1">
              <a:lnSpc>
                <a:spcPct val="115000"/>
              </a:lnSpc>
              <a:spcAft>
                <a:spcPts val="12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аналогом циклической частоты </a:t>
            </a:r>
          </a:p>
        </p:txBody>
      </p:sp>
      <p:sp>
        <p:nvSpPr>
          <p:cNvPr id="59395" name="Прямоугольник 6"/>
          <p:cNvSpPr>
            <a:spLocks noChangeArrowheads="1"/>
          </p:cNvSpPr>
          <p:nvPr/>
        </p:nvSpPr>
        <p:spPr bwMode="auto">
          <a:xfrm>
            <a:off x="539750" y="4797425"/>
            <a:ext cx="84248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Геометрическое место точек, до которых доходят колебания к данному моменту времени, называется волновым фронтом. </a:t>
            </a:r>
            <a:endParaRPr lang="ru-RU" alt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9396" name="Object 24"/>
          <p:cNvGraphicFramePr>
            <a:graphicFrameLocks noChangeAspect="1"/>
          </p:cNvGraphicFramePr>
          <p:nvPr/>
        </p:nvGraphicFramePr>
        <p:xfrm>
          <a:off x="3132138" y="3357563"/>
          <a:ext cx="1092200" cy="825500"/>
        </p:xfrm>
        <a:graphic>
          <a:graphicData uri="http://schemas.openxmlformats.org/presentationml/2006/ole">
            <p:oleObj spid="_x0000_s59492" name="Equation" r:id="rId3" imgW="1092200" imgH="825500" progId="">
              <p:embed/>
            </p:oleObj>
          </a:graphicData>
        </a:graphic>
      </p:graphicFrame>
      <p:graphicFrame>
        <p:nvGraphicFramePr>
          <p:cNvPr id="59397" name="Object 25"/>
          <p:cNvGraphicFramePr>
            <a:graphicFrameLocks noChangeAspect="1"/>
          </p:cNvGraphicFramePr>
          <p:nvPr/>
        </p:nvGraphicFramePr>
        <p:xfrm>
          <a:off x="5435600" y="4005263"/>
          <a:ext cx="1219200" cy="825500"/>
        </p:xfrm>
        <a:graphic>
          <a:graphicData uri="http://schemas.openxmlformats.org/presentationml/2006/ole">
            <p:oleObj spid="_x0000_s59493" name="Equation" r:id="rId4" imgW="1219200" imgH="8255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Прямоугольник 1"/>
          <p:cNvSpPr>
            <a:spLocks noChangeArrowheads="1"/>
          </p:cNvSpPr>
          <p:nvPr/>
        </p:nvSpPr>
        <p:spPr bwMode="auto">
          <a:xfrm>
            <a:off x="611188" y="549275"/>
            <a:ext cx="8208962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Геометрическое место точек, колеблющихся в одинаковой фазе, называют волновой поверхностью.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Если волновые поверхности представляют собой совокупность параллельных плоскостей, то такая волна называется  плоской.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Уравнение плоской волны:</a:t>
            </a:r>
            <a:endParaRPr lang="ru-RU" alt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0420" name="Object 23"/>
          <p:cNvGraphicFramePr>
            <a:graphicFrameLocks noChangeAspect="1"/>
          </p:cNvGraphicFramePr>
          <p:nvPr/>
        </p:nvGraphicFramePr>
        <p:xfrm>
          <a:off x="2195736" y="4077072"/>
          <a:ext cx="4629150" cy="485775"/>
        </p:xfrm>
        <a:graphic>
          <a:graphicData uri="http://schemas.openxmlformats.org/presentationml/2006/ole">
            <p:oleObj spid="_x0000_s60517" name="Equation" r:id="rId3" imgW="4622800" imgH="482600" progId="">
              <p:embed/>
            </p:oleObj>
          </a:graphicData>
        </a:graphic>
      </p:graphicFrame>
      <p:sp>
        <p:nvSpPr>
          <p:cNvPr id="60421" name="Прямоугольник 5"/>
          <p:cNvSpPr>
            <a:spLocks noChangeArrowheads="1"/>
          </p:cNvSpPr>
          <p:nvPr/>
        </p:nvSpPr>
        <p:spPr bwMode="auto">
          <a:xfrm>
            <a:off x="755650" y="4868863"/>
            <a:ext cx="792003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      – начальная фаза колебаний.</a:t>
            </a:r>
          </a:p>
        </p:txBody>
      </p:sp>
      <p:graphicFrame>
        <p:nvGraphicFramePr>
          <p:cNvPr id="60422" name="Object 24"/>
          <p:cNvGraphicFramePr>
            <a:graphicFrameLocks noChangeAspect="1"/>
          </p:cNvGraphicFramePr>
          <p:nvPr/>
        </p:nvGraphicFramePr>
        <p:xfrm>
          <a:off x="1403350" y="5013325"/>
          <a:ext cx="409575" cy="428625"/>
        </p:xfrm>
        <a:graphic>
          <a:graphicData uri="http://schemas.openxmlformats.org/presentationml/2006/ole">
            <p:oleObj spid="_x0000_s60518" name="Equation" r:id="rId4" imgW="406224" imgH="4316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1"/>
          <p:cNvSpPr>
            <a:spLocks noChangeArrowheads="1"/>
          </p:cNvSpPr>
          <p:nvPr/>
        </p:nvSpPr>
        <p:spPr bwMode="auto">
          <a:xfrm>
            <a:off x="539750" y="260350"/>
            <a:ext cx="82804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solidFill>
                  <a:srgbClr val="365F9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Если волновые поверхности представляют собой совокупность концентрических окружностей, то такая волна называется сферической.  Уравнение  сферической волны имеет вид:</a:t>
            </a:r>
            <a:endParaRPr lang="ru-RU" alt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solidFill>
                  <a:srgbClr val="365F91"/>
                </a:solidFill>
                <a:latin typeface="Cambria" pitchFamily="18" charset="0"/>
                <a:cs typeface="Times New Roman" pitchFamily="18" charset="0"/>
              </a:rPr>
              <a:t>         </a:t>
            </a:r>
            <a:endParaRPr lang="ru-RU" altLang="ru-RU" sz="2800">
              <a:latin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altLang="ru-RU" sz="2000">
              <a:latin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</a:rPr>
              <a:t>где      – расстояние от источника волн до рассматриваемой точки среды.</a:t>
            </a:r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62468" name="Object 21"/>
          <p:cNvGraphicFramePr>
            <a:graphicFrameLocks noChangeAspect="1"/>
          </p:cNvGraphicFramePr>
          <p:nvPr/>
        </p:nvGraphicFramePr>
        <p:xfrm>
          <a:off x="1763688" y="2420888"/>
          <a:ext cx="4724400" cy="825500"/>
        </p:xfrm>
        <a:graphic>
          <a:graphicData uri="http://schemas.openxmlformats.org/presentationml/2006/ole">
            <p:oleObj spid="_x0000_s62564" name="Equation" r:id="rId3" imgW="4724400" imgH="825500" progId="">
              <p:embed/>
            </p:oleObj>
          </a:graphicData>
        </a:graphic>
      </p:graphicFrame>
      <p:graphicFrame>
        <p:nvGraphicFramePr>
          <p:cNvPr id="62469" name="Object 22"/>
          <p:cNvGraphicFramePr>
            <a:graphicFrameLocks noChangeAspect="1"/>
          </p:cNvGraphicFramePr>
          <p:nvPr/>
        </p:nvGraphicFramePr>
        <p:xfrm>
          <a:off x="1331913" y="3644900"/>
          <a:ext cx="200025" cy="228600"/>
        </p:xfrm>
        <a:graphic>
          <a:graphicData uri="http://schemas.openxmlformats.org/presentationml/2006/ole">
            <p:oleObj spid="_x0000_s62565" name="Equation" r:id="rId4" imgW="203112" imgH="228501" progId="">
              <p:embed/>
            </p:oleObj>
          </a:graphicData>
        </a:graphic>
      </p:graphicFrame>
      <p:sp>
        <p:nvSpPr>
          <p:cNvPr id="62470" name="Прямоугольник 6"/>
          <p:cNvSpPr>
            <a:spLocks noChangeArrowheads="1"/>
          </p:cNvSpPr>
          <p:nvPr/>
        </p:nvSpPr>
        <p:spPr bwMode="auto">
          <a:xfrm>
            <a:off x="550863" y="4437063"/>
            <a:ext cx="828040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фазовая скорость волны зависит от её частоты, то такое явление называется дисперсией волн, а среда, в которой наблюдается это явление – диспергирующей средой.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Прямоугольник 1"/>
          <p:cNvSpPr>
            <a:spLocks noChangeArrowheads="1"/>
          </p:cNvSpPr>
          <p:nvPr/>
        </p:nvSpPr>
        <p:spPr bwMode="auto">
          <a:xfrm>
            <a:off x="468313" y="158750"/>
            <a:ext cx="8496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>
                <a:solidFill>
                  <a:srgbClr val="365F9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alt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Волновое уравнение</a:t>
            </a:r>
            <a:r>
              <a:rPr lang="ru-RU" altLang="ru-RU" sz="110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 </a:t>
            </a:r>
            <a:endParaRPr lang="ru-RU" altLang="ru-RU" sz="1100">
              <a:solidFill>
                <a:srgbClr val="FF0000"/>
              </a:solidFill>
            </a:endParaRPr>
          </a:p>
          <a:p>
            <a:pPr eaLnBrk="1" hangingPunct="1"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  Распространение волн в однородной и изотропной среде описывается волновым уравнением – дифференциальным уравнением в частных производных: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3493" name="Object 29"/>
          <p:cNvGraphicFramePr>
            <a:graphicFrameLocks noChangeAspect="1"/>
          </p:cNvGraphicFramePr>
          <p:nvPr/>
        </p:nvGraphicFramePr>
        <p:xfrm>
          <a:off x="683568" y="2636912"/>
          <a:ext cx="4114800" cy="971550"/>
        </p:xfrm>
        <a:graphic>
          <a:graphicData uri="http://schemas.openxmlformats.org/presentationml/2006/ole">
            <p:oleObj spid="_x0000_s63639" name="Equation" r:id="rId3" imgW="4114800" imgH="965200" progId="">
              <p:embed/>
            </p:oleObj>
          </a:graphicData>
        </a:graphic>
      </p:graphicFrame>
      <p:graphicFrame>
        <p:nvGraphicFramePr>
          <p:cNvPr id="63494" name="Object 30"/>
          <p:cNvGraphicFramePr>
            <a:graphicFrameLocks noChangeAspect="1"/>
          </p:cNvGraphicFramePr>
          <p:nvPr/>
        </p:nvGraphicFramePr>
        <p:xfrm>
          <a:off x="6588224" y="2636912"/>
          <a:ext cx="1895475" cy="885825"/>
        </p:xfrm>
        <a:graphic>
          <a:graphicData uri="http://schemas.openxmlformats.org/presentationml/2006/ole">
            <p:oleObj spid="_x0000_s63640" name="Equation" r:id="rId4" imgW="1892300" imgH="889000" progId="">
              <p:embed/>
            </p:oleObj>
          </a:graphicData>
        </a:graphic>
      </p:graphicFrame>
      <p:sp>
        <p:nvSpPr>
          <p:cNvPr id="63495" name="Прямоугольник 6"/>
          <p:cNvSpPr>
            <a:spLocks noChangeArrowheads="1"/>
          </p:cNvSpPr>
          <p:nvPr/>
        </p:nvSpPr>
        <p:spPr bwMode="auto">
          <a:xfrm>
            <a:off x="5232400" y="2806700"/>
            <a:ext cx="928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</a:rPr>
              <a:t> или 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63496" name="Прямоугольник 9"/>
          <p:cNvSpPr>
            <a:spLocks noChangeArrowheads="1"/>
          </p:cNvSpPr>
          <p:nvPr/>
        </p:nvSpPr>
        <p:spPr bwMode="auto">
          <a:xfrm>
            <a:off x="539750" y="4114800"/>
            <a:ext cx="83534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                                          – называется оператор 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Лапласа. 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Решением этого уравнения будут уравнения плоской или сферической волны.</a:t>
            </a:r>
          </a:p>
        </p:txBody>
      </p:sp>
      <p:graphicFrame>
        <p:nvGraphicFramePr>
          <p:cNvPr id="63497" name="Object 31"/>
          <p:cNvGraphicFramePr>
            <a:graphicFrameLocks noChangeAspect="1"/>
          </p:cNvGraphicFramePr>
          <p:nvPr/>
        </p:nvGraphicFramePr>
        <p:xfrm>
          <a:off x="1487488" y="3933825"/>
          <a:ext cx="3228975" cy="971550"/>
        </p:xfrm>
        <a:graphic>
          <a:graphicData uri="http://schemas.openxmlformats.org/presentationml/2006/ole">
            <p:oleObj spid="_x0000_s63641" name="Equation" r:id="rId5" imgW="3225800" imgH="965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64515" name="Прямоугольник 4"/>
          <p:cNvSpPr>
            <a:spLocks noChangeArrowheads="1"/>
          </p:cNvSpPr>
          <p:nvPr/>
        </p:nvSpPr>
        <p:spPr bwMode="auto">
          <a:xfrm>
            <a:off x="539750" y="550863"/>
            <a:ext cx="8353425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4000"/>
              </a:lnSpc>
            </a:pPr>
            <a:r>
              <a:rPr lang="ru-RU" altLang="ru-RU" sz="32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суперпозиции. Групповая скорость</a:t>
            </a:r>
          </a:p>
          <a:p>
            <a:pPr algn="ctr" eaLnBrk="1" hangingPunct="1">
              <a:lnSpc>
                <a:spcPct val="114000"/>
              </a:lnSpc>
            </a:pPr>
            <a:r>
              <a:rPr lang="ru-RU" altLang="ru-RU" sz="1000" dirty="0">
                <a:solidFill>
                  <a:srgbClr val="009644"/>
                </a:solidFill>
                <a:ea typeface="Calibri" pitchFamily="34" charset="0"/>
                <a:cs typeface="Times New Roman" pitchFamily="18" charset="0"/>
              </a:rPr>
              <a:t> </a:t>
            </a:r>
            <a:endParaRPr lang="ru-RU" altLang="ru-RU" sz="10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4000"/>
              </a:lnSpc>
              <a:spcAft>
                <a:spcPts val="1000"/>
              </a:spcAft>
            </a:pPr>
            <a:r>
              <a:rPr lang="ru-RU" altLang="ru-RU" sz="2800" dirty="0">
                <a:solidFill>
                  <a:srgbClr val="009644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суперпозиции (наложения волн): при распространении в  среде нескольких волн каждая из них распространяется так, как будто другие волны отсутствуют, а результирующее смещение частицы среды равно геометрической сумме смещений частиц. </a:t>
            </a:r>
          </a:p>
          <a:p>
            <a:pPr eaLnBrk="1" hangingPunct="1">
              <a:lnSpc>
                <a:spcPct val="114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Исходя из этого принципа и разложения Фурье, любая волна может быть представлена в виде волнового пакета или группы волн.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Прямоугольник 1"/>
          <p:cNvSpPr>
            <a:spLocks noChangeArrowheads="1"/>
          </p:cNvSpPr>
          <p:nvPr/>
        </p:nvSpPr>
        <p:spPr bwMode="auto">
          <a:xfrm>
            <a:off x="468313" y="669925"/>
            <a:ext cx="82804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Суперпозиция волн, мало отличающихся друг от друга по частоте, называется волновым пакетом или группой волн: </a:t>
            </a:r>
            <a:endParaRPr lang="ru-RU" alt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553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7196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Прямоугольник 3"/>
          <p:cNvSpPr>
            <a:spLocks noChangeArrowheads="1"/>
          </p:cNvSpPr>
          <p:nvPr/>
        </p:nvSpPr>
        <p:spPr bwMode="auto">
          <a:xfrm>
            <a:off x="4738688" y="2346325"/>
            <a:ext cx="415448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ru-RU" altLang="ru-RU" sz="2800">
                <a:latin typeface="Times New Roman" pitchFamily="18" charset="0"/>
              </a:rPr>
              <a:t> Скорость, </a:t>
            </a:r>
            <a:r>
              <a:rPr lang="en-US" altLang="ru-RU" sz="2800">
                <a:latin typeface="Times New Roman" pitchFamily="18" charset="0"/>
              </a:rPr>
              <a:t>u </a:t>
            </a:r>
            <a:r>
              <a:rPr lang="ru-RU" altLang="ru-RU" sz="2800">
                <a:latin typeface="Times New Roman" pitchFamily="18" charset="0"/>
              </a:rPr>
              <a:t>с которой</a:t>
            </a:r>
            <a:r>
              <a:rPr lang="en-US" altLang="ru-RU" sz="2800">
                <a:latin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</a:rPr>
              <a:t>перемещается центр пакета (точка с максимальным значением амплитуды), </a:t>
            </a:r>
            <a:r>
              <a:rPr lang="en-US" altLang="ru-RU" sz="2800">
                <a:latin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</a:rPr>
              <a:t>называется  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групповой скоростью.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Прямоугольник 1"/>
          <p:cNvSpPr>
            <a:spLocks noChangeArrowheads="1"/>
          </p:cNvSpPr>
          <p:nvPr/>
        </p:nvSpPr>
        <p:spPr bwMode="auto">
          <a:xfrm>
            <a:off x="611188" y="3897313"/>
            <a:ext cx="81375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недиспергирующей среде                и             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alt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диспергирующей среде             или              .</a:t>
            </a:r>
          </a:p>
        </p:txBody>
      </p:sp>
      <p:graphicFrame>
        <p:nvGraphicFramePr>
          <p:cNvPr id="66563" name="Object 57"/>
          <p:cNvGraphicFramePr>
            <a:graphicFrameLocks noChangeAspect="1"/>
          </p:cNvGraphicFramePr>
          <p:nvPr/>
        </p:nvGraphicFramePr>
        <p:xfrm>
          <a:off x="5003800" y="3865563"/>
          <a:ext cx="1143000" cy="838200"/>
        </p:xfrm>
        <a:graphic>
          <a:graphicData uri="http://schemas.openxmlformats.org/presentationml/2006/ole">
            <p:oleObj spid="_x0000_s66853" name="Equation" r:id="rId3" imgW="1143000" imgH="838200" progId="">
              <p:embed/>
            </p:oleObj>
          </a:graphicData>
        </a:graphic>
      </p:graphicFrame>
      <p:graphicFrame>
        <p:nvGraphicFramePr>
          <p:cNvPr id="66564" name="Object 58"/>
          <p:cNvGraphicFramePr>
            <a:graphicFrameLocks noChangeAspect="1"/>
          </p:cNvGraphicFramePr>
          <p:nvPr/>
        </p:nvGraphicFramePr>
        <p:xfrm>
          <a:off x="6732588" y="4114800"/>
          <a:ext cx="847725" cy="238125"/>
        </p:xfrm>
        <a:graphic>
          <a:graphicData uri="http://schemas.openxmlformats.org/presentationml/2006/ole">
            <p:oleObj spid="_x0000_s66854" name="Equation" r:id="rId4" imgW="850531" imgH="241195" progId="">
              <p:embed/>
            </p:oleObj>
          </a:graphicData>
        </a:graphic>
      </p:graphicFrame>
      <p:graphicFrame>
        <p:nvGraphicFramePr>
          <p:cNvPr id="66565" name="Object 59"/>
          <p:cNvGraphicFramePr>
            <a:graphicFrameLocks noChangeAspect="1"/>
          </p:cNvGraphicFramePr>
          <p:nvPr/>
        </p:nvGraphicFramePr>
        <p:xfrm>
          <a:off x="4679950" y="5316538"/>
          <a:ext cx="847725" cy="238125"/>
        </p:xfrm>
        <a:graphic>
          <a:graphicData uri="http://schemas.openxmlformats.org/presentationml/2006/ole">
            <p:oleObj spid="_x0000_s66855" name="Equation" r:id="rId5" imgW="850531" imgH="241195" progId="">
              <p:embed/>
            </p:oleObj>
          </a:graphicData>
        </a:graphic>
      </p:graphicFrame>
      <p:graphicFrame>
        <p:nvGraphicFramePr>
          <p:cNvPr id="66566" name="Object 60"/>
          <p:cNvGraphicFramePr>
            <a:graphicFrameLocks noChangeAspect="1"/>
          </p:cNvGraphicFramePr>
          <p:nvPr/>
        </p:nvGraphicFramePr>
        <p:xfrm>
          <a:off x="6532563" y="5338763"/>
          <a:ext cx="847725" cy="238125"/>
        </p:xfrm>
        <a:graphic>
          <a:graphicData uri="http://schemas.openxmlformats.org/presentationml/2006/ole">
            <p:oleObj spid="_x0000_s66856" name="Equation" r:id="rId6" imgW="850531" imgH="241195" progId="">
              <p:embed/>
            </p:oleObj>
          </a:graphicData>
        </a:graphic>
      </p:graphicFrame>
      <p:sp>
        <p:nvSpPr>
          <p:cNvPr id="66568" name="Прямоугольник 11"/>
          <p:cNvSpPr>
            <a:spLocks noChangeArrowheads="1"/>
          </p:cNvSpPr>
          <p:nvPr/>
        </p:nvSpPr>
        <p:spPr bwMode="auto">
          <a:xfrm>
            <a:off x="642938" y="620713"/>
            <a:ext cx="8177212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 групповой скоростью </a:t>
            </a:r>
            <a:r>
              <a:rPr lang="ru-RU" altLang="ru-RU" sz="2800" i="1">
                <a:latin typeface="Cambria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фазовой  существует связь:</a:t>
            </a:r>
            <a:endParaRPr lang="ru-RU" alt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6569" name="Object 61"/>
          <p:cNvGraphicFramePr>
            <a:graphicFrameLocks noChangeAspect="1"/>
          </p:cNvGraphicFramePr>
          <p:nvPr/>
        </p:nvGraphicFramePr>
        <p:xfrm>
          <a:off x="7308850" y="908050"/>
          <a:ext cx="228600" cy="238125"/>
        </p:xfrm>
        <a:graphic>
          <a:graphicData uri="http://schemas.openxmlformats.org/presentationml/2006/ole">
            <p:oleObj spid="_x0000_s66857" name="Equation" r:id="rId7" imgW="228600" imgH="241300" progId="">
              <p:embed/>
            </p:oleObj>
          </a:graphicData>
        </a:graphic>
      </p:graphicFrame>
      <p:graphicFrame>
        <p:nvGraphicFramePr>
          <p:cNvPr id="66570" name="Object 62"/>
          <p:cNvGraphicFramePr>
            <a:graphicFrameLocks noChangeAspect="1"/>
          </p:cNvGraphicFramePr>
          <p:nvPr/>
        </p:nvGraphicFramePr>
        <p:xfrm>
          <a:off x="3131840" y="2492896"/>
          <a:ext cx="2066925" cy="838200"/>
        </p:xfrm>
        <a:graphic>
          <a:graphicData uri="http://schemas.openxmlformats.org/presentationml/2006/ole">
            <p:oleObj spid="_x0000_s66858" name="Equation" r:id="rId8" imgW="2070100" imgH="838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2"/>
          <p:cNvSpPr>
            <a:spLocks noChangeArrowheads="1"/>
          </p:cNvSpPr>
          <p:nvPr/>
        </p:nvSpPr>
        <p:spPr bwMode="auto">
          <a:xfrm>
            <a:off x="611188" y="188913"/>
            <a:ext cx="8353425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2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Интерференция волн</a:t>
            </a:r>
          </a:p>
          <a:p>
            <a:pPr eaLnBrk="1" hangingPunct="1"/>
            <a:r>
              <a:rPr lang="ru-RU" altLang="ru-RU" sz="1400" dirty="0">
                <a:solidFill>
                  <a:srgbClr val="009644"/>
                </a:solidFill>
                <a:ea typeface="Calibri" pitchFamily="34" charset="0"/>
                <a:cs typeface="Times New Roman" pitchFamily="18" charset="0"/>
              </a:rPr>
              <a:t> </a:t>
            </a:r>
            <a:endParaRPr lang="ru-RU" altLang="ru-RU" sz="14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Согласованное протекание в пространстве и во времени нескольких колебательных или волновых процессов называется когерентностью.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Если две волны, приходящие в какую либо точку пространства, обладают постоянной разностью фаз, такие волны называются когерентными.</a:t>
            </a:r>
          </a:p>
        </p:txBody>
      </p:sp>
      <p:sp>
        <p:nvSpPr>
          <p:cNvPr id="67587" name="Прямоугольник 3"/>
          <p:cNvSpPr>
            <a:spLocks noChangeArrowheads="1"/>
          </p:cNvSpPr>
          <p:nvPr/>
        </p:nvSpPr>
        <p:spPr bwMode="auto">
          <a:xfrm>
            <a:off x="611188" y="3919538"/>
            <a:ext cx="82089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наложении в пространстве двух или нескольких когерентных волн может наблюдаться  явление интерференции – усиление или ослабление амплитуды результирующей волны в зависимости от соотношения между фазами этих волн в данной точке пространства.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Прямоугольник 1"/>
          <p:cNvSpPr>
            <a:spLocks noChangeArrowheads="1"/>
          </p:cNvSpPr>
          <p:nvPr/>
        </p:nvSpPr>
        <p:spPr bwMode="auto">
          <a:xfrm>
            <a:off x="552450" y="485775"/>
            <a:ext cx="820896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Частный  случай интерференции наблюдается при наложении двух встречных плоских волн с одинако</a:t>
            </a:r>
            <a:r>
              <a:rPr lang="en-US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 амплитудой:</a:t>
            </a:r>
            <a:endParaRPr lang="ru-RU" alt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8611" name="Object 34"/>
          <p:cNvGraphicFramePr>
            <a:graphicFrameLocks noChangeAspect="1"/>
          </p:cNvGraphicFramePr>
          <p:nvPr/>
        </p:nvGraphicFramePr>
        <p:xfrm>
          <a:off x="2771775" y="1930400"/>
          <a:ext cx="3248025" cy="1095375"/>
        </p:xfrm>
        <a:graphic>
          <a:graphicData uri="http://schemas.openxmlformats.org/presentationml/2006/ole">
            <p:oleObj spid="_x0000_s68757" name="Equation" r:id="rId3" imgW="3251200" imgH="1092200" progId="">
              <p:embed/>
            </p:oleObj>
          </a:graphicData>
        </a:graphic>
      </p:graphicFrame>
      <p:sp>
        <p:nvSpPr>
          <p:cNvPr id="68612" name="Прямоугольник 4"/>
          <p:cNvSpPr>
            <a:spLocks noChangeArrowheads="1"/>
          </p:cNvSpPr>
          <p:nvPr/>
        </p:nvSpPr>
        <p:spPr bwMode="auto">
          <a:xfrm>
            <a:off x="533400" y="2924175"/>
            <a:ext cx="820896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Возникающий в результате сложения этих бегущих волн колебательный процесс называется </a:t>
            </a:r>
            <a:r>
              <a:rPr lang="en-US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стоячей волной:</a:t>
            </a:r>
          </a:p>
        </p:txBody>
      </p:sp>
      <p:sp>
        <p:nvSpPr>
          <p:cNvPr id="68613" name="Прямоугольник 7"/>
          <p:cNvSpPr>
            <a:spLocks noChangeArrowheads="1"/>
          </p:cNvSpPr>
          <p:nvPr/>
        </p:nvSpPr>
        <p:spPr bwMode="auto">
          <a:xfrm>
            <a:off x="552450" y="4784725"/>
            <a:ext cx="82089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в более компактной форме:</a:t>
            </a:r>
          </a:p>
        </p:txBody>
      </p:sp>
      <p:graphicFrame>
        <p:nvGraphicFramePr>
          <p:cNvPr id="68614" name="Object 35"/>
          <p:cNvGraphicFramePr>
            <a:graphicFrameLocks noChangeAspect="1"/>
          </p:cNvGraphicFramePr>
          <p:nvPr/>
        </p:nvGraphicFramePr>
        <p:xfrm>
          <a:off x="2700338" y="5661025"/>
          <a:ext cx="3670300" cy="482600"/>
        </p:xfrm>
        <a:graphic>
          <a:graphicData uri="http://schemas.openxmlformats.org/presentationml/2006/ole">
            <p:oleObj spid="_x0000_s68758" name="Equation" r:id="rId4" imgW="3670300" imgH="482600" progId="">
              <p:embed/>
            </p:oleObj>
          </a:graphicData>
        </a:graphic>
      </p:graphicFrame>
      <p:graphicFrame>
        <p:nvGraphicFramePr>
          <p:cNvPr id="68615" name="Object 36"/>
          <p:cNvGraphicFramePr>
            <a:graphicFrameLocks noChangeAspect="1"/>
          </p:cNvGraphicFramePr>
          <p:nvPr/>
        </p:nvGraphicFramePr>
        <p:xfrm>
          <a:off x="2268538" y="3933825"/>
          <a:ext cx="4673600" cy="939800"/>
        </p:xfrm>
        <a:graphic>
          <a:graphicData uri="http://schemas.openxmlformats.org/presentationml/2006/ole">
            <p:oleObj spid="_x0000_s68759" name="Equation" r:id="rId5" imgW="4673600" imgH="939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69635" name="Прямоугольник 3"/>
          <p:cNvSpPr>
            <a:spLocks noChangeArrowheads="1"/>
          </p:cNvSpPr>
          <p:nvPr/>
        </p:nvSpPr>
        <p:spPr bwMode="auto">
          <a:xfrm>
            <a:off x="827088" y="841375"/>
            <a:ext cx="655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</a:rPr>
              <a:t>где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69636" name="Прямоугольник 4"/>
          <p:cNvSpPr>
            <a:spLocks noChangeArrowheads="1"/>
          </p:cNvSpPr>
          <p:nvPr/>
        </p:nvSpPr>
        <p:spPr bwMode="auto">
          <a:xfrm>
            <a:off x="684213" y="1600200"/>
            <a:ext cx="813593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уравнения стоячей волны следует, что в каждой точке этой волны происходят колебания той же частоты с амплитудой       , зависящей от координаты точки среды. 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Точки  среды, где 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69638" name="Object 44"/>
          <p:cNvGraphicFramePr>
            <a:graphicFrameLocks noChangeAspect="1"/>
          </p:cNvGraphicFramePr>
          <p:nvPr/>
        </p:nvGraphicFramePr>
        <p:xfrm>
          <a:off x="4232275" y="2636838"/>
          <a:ext cx="504825" cy="428625"/>
        </p:xfrm>
        <a:graphic>
          <a:graphicData uri="http://schemas.openxmlformats.org/presentationml/2006/ole">
            <p:oleObj spid="_x0000_s69833" name="Equation" r:id="rId3" imgW="508000" imgH="431800" progId="">
              <p:embed/>
            </p:oleObj>
          </a:graphicData>
        </a:graphic>
      </p:graphicFrame>
      <p:sp>
        <p:nvSpPr>
          <p:cNvPr id="696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69640" name="Прямоугольник 9"/>
          <p:cNvSpPr>
            <a:spLocks noChangeArrowheads="1"/>
          </p:cNvSpPr>
          <p:nvPr/>
        </p:nvSpPr>
        <p:spPr bwMode="auto">
          <a:xfrm>
            <a:off x="684213" y="4441825"/>
            <a:ext cx="81359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амплитуда достигает своего максимального значения равного       , называются пучностями стоячей волны.</a:t>
            </a:r>
          </a:p>
        </p:txBody>
      </p:sp>
      <p:sp>
        <p:nvSpPr>
          <p:cNvPr id="696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69642" name="Object 45"/>
          <p:cNvGraphicFramePr>
            <a:graphicFrameLocks noChangeAspect="1"/>
          </p:cNvGraphicFramePr>
          <p:nvPr/>
        </p:nvGraphicFramePr>
        <p:xfrm>
          <a:off x="3419475" y="5073650"/>
          <a:ext cx="504825" cy="314325"/>
        </p:xfrm>
        <a:graphic>
          <a:graphicData uri="http://schemas.openxmlformats.org/presentationml/2006/ole">
            <p:oleObj spid="_x0000_s69834" name="Equation" r:id="rId4" imgW="507780" imgH="317362" progId="">
              <p:embed/>
            </p:oleObj>
          </a:graphicData>
        </a:graphic>
      </p:graphicFrame>
      <p:graphicFrame>
        <p:nvGraphicFramePr>
          <p:cNvPr id="69643" name="Object 46"/>
          <p:cNvGraphicFramePr>
            <a:graphicFrameLocks noChangeAspect="1"/>
          </p:cNvGraphicFramePr>
          <p:nvPr/>
        </p:nvGraphicFramePr>
        <p:xfrm>
          <a:off x="1547813" y="692150"/>
          <a:ext cx="2844800" cy="939800"/>
        </p:xfrm>
        <a:graphic>
          <a:graphicData uri="http://schemas.openxmlformats.org/presentationml/2006/ole">
            <p:oleObj spid="_x0000_s69835" name="Equation" r:id="rId5" imgW="2844800" imgH="939800" progId="">
              <p:embed/>
            </p:oleObj>
          </a:graphicData>
        </a:graphic>
      </p:graphicFrame>
      <p:graphicFrame>
        <p:nvGraphicFramePr>
          <p:cNvPr id="69644" name="Object 47"/>
          <p:cNvGraphicFramePr>
            <a:graphicFrameLocks noChangeAspect="1"/>
          </p:cNvGraphicFramePr>
          <p:nvPr/>
        </p:nvGraphicFramePr>
        <p:xfrm>
          <a:off x="3708400" y="3644900"/>
          <a:ext cx="4203700" cy="825500"/>
        </p:xfrm>
        <a:graphic>
          <a:graphicData uri="http://schemas.openxmlformats.org/presentationml/2006/ole">
            <p:oleObj spid="_x0000_s69836" name="Equation" r:id="rId6" imgW="4203700" imgH="8255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696194" cy="50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611188" y="441325"/>
            <a:ext cx="34448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Точки среды, где </a:t>
            </a: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0660" name="Прямоугольник 4"/>
          <p:cNvSpPr>
            <a:spLocks noChangeArrowheads="1"/>
          </p:cNvSpPr>
          <p:nvPr/>
        </p:nvSpPr>
        <p:spPr bwMode="auto">
          <a:xfrm>
            <a:off x="611188" y="1308100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амплитуда стоячей волны обращается в нуль называются </a:t>
            </a:r>
            <a:r>
              <a:rPr lang="en-US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узлами стоячей волны.</a:t>
            </a:r>
          </a:p>
        </p:txBody>
      </p:sp>
      <p:sp>
        <p:nvSpPr>
          <p:cNvPr id="70661" name="Прямоугольник 5"/>
          <p:cNvSpPr>
            <a:spLocks noChangeArrowheads="1"/>
          </p:cNvSpPr>
          <p:nvPr/>
        </p:nvSpPr>
        <p:spPr bwMode="auto">
          <a:xfrm>
            <a:off x="611188" y="2674938"/>
            <a:ext cx="81375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этих формул можно получить координаты пучностей и узлов:</a:t>
            </a:r>
          </a:p>
        </p:txBody>
      </p:sp>
      <p:sp>
        <p:nvSpPr>
          <p:cNvPr id="7066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0663" name="Прямоугольник 8"/>
          <p:cNvSpPr>
            <a:spLocks noChangeArrowheads="1"/>
          </p:cNvSpPr>
          <p:nvPr/>
        </p:nvSpPr>
        <p:spPr bwMode="auto">
          <a:xfrm>
            <a:off x="611188" y="4629150"/>
            <a:ext cx="81375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2800">
                <a:latin typeface="Times New Roman" pitchFamily="18" charset="0"/>
              </a:rPr>
              <a:t>Следовательно, расстояния между соседними пуч</a:t>
            </a:r>
            <a:r>
              <a:rPr lang="en-US" altLang="ru-RU" sz="2800">
                <a:latin typeface="Times New Roman" pitchFamily="18" charset="0"/>
              </a:rPr>
              <a:t>-</a:t>
            </a:r>
            <a:r>
              <a:rPr lang="ru-RU" altLang="ru-RU" sz="2800">
                <a:latin typeface="Times New Roman" pitchFamily="18" charset="0"/>
              </a:rPr>
              <a:t>ностями и соседними узлами одинаковы и равны 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7066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70665" name="Object 34"/>
          <p:cNvGraphicFramePr>
            <a:graphicFrameLocks noChangeAspect="1"/>
          </p:cNvGraphicFramePr>
          <p:nvPr/>
        </p:nvGraphicFramePr>
        <p:xfrm>
          <a:off x="3635375" y="371475"/>
          <a:ext cx="2679700" cy="939800"/>
        </p:xfrm>
        <a:graphic>
          <a:graphicData uri="http://schemas.openxmlformats.org/presentationml/2006/ole">
            <p:oleObj spid="_x0000_s70809" name="Equation" r:id="rId3" imgW="2679700" imgH="939800" progId="">
              <p:embed/>
            </p:oleObj>
          </a:graphicData>
        </a:graphic>
      </p:graphicFrame>
      <p:graphicFrame>
        <p:nvGraphicFramePr>
          <p:cNvPr id="70666" name="Object 35"/>
          <p:cNvGraphicFramePr>
            <a:graphicFrameLocks noChangeAspect="1"/>
          </p:cNvGraphicFramePr>
          <p:nvPr/>
        </p:nvGraphicFramePr>
        <p:xfrm>
          <a:off x="8243888" y="5267325"/>
          <a:ext cx="355600" cy="825500"/>
        </p:xfrm>
        <a:graphic>
          <a:graphicData uri="http://schemas.openxmlformats.org/presentationml/2006/ole">
            <p:oleObj spid="_x0000_s70810" name="Equation" r:id="rId4" imgW="355446" imgH="825142" progId="">
              <p:embed/>
            </p:oleObj>
          </a:graphicData>
        </a:graphic>
      </p:graphicFrame>
      <p:graphicFrame>
        <p:nvGraphicFramePr>
          <p:cNvPr id="70667" name="Object 36"/>
          <p:cNvGraphicFramePr>
            <a:graphicFrameLocks noChangeAspect="1"/>
          </p:cNvGraphicFramePr>
          <p:nvPr/>
        </p:nvGraphicFramePr>
        <p:xfrm>
          <a:off x="1908175" y="3756025"/>
          <a:ext cx="4419600" cy="939800"/>
        </p:xfrm>
        <a:graphic>
          <a:graphicData uri="http://schemas.openxmlformats.org/presentationml/2006/ole">
            <p:oleObj spid="_x0000_s70811" name="Equation" r:id="rId5" imgW="4419600" imgH="939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рямоугольник 1"/>
          <p:cNvSpPr>
            <a:spLocks noChangeArrowheads="1"/>
          </p:cNvSpPr>
          <p:nvPr/>
        </p:nvSpPr>
        <p:spPr bwMode="auto">
          <a:xfrm>
            <a:off x="585788" y="442913"/>
            <a:ext cx="8135937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Практически стоячие волны могут возникнуть  при отражении бегущей волны от границы раздела двух сред с различными механическими свойствами. </a:t>
            </a:r>
          </a:p>
        </p:txBody>
      </p:sp>
      <p:sp>
        <p:nvSpPr>
          <p:cNvPr id="71683" name="Прямоугольник 3"/>
          <p:cNvSpPr>
            <a:spLocks noChangeArrowheads="1"/>
          </p:cNvSpPr>
          <p:nvPr/>
        </p:nvSpPr>
        <p:spPr bwMode="auto">
          <a:xfrm>
            <a:off x="755650" y="5278438"/>
            <a:ext cx="8135938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среда, от которой происходит отражение, менее плотная, то в месте отражения возникает пучность (а), если более плотная – узел (б).</a:t>
            </a:r>
          </a:p>
        </p:txBody>
      </p:sp>
      <p:sp>
        <p:nvSpPr>
          <p:cNvPr id="71684" name="Прямоугольник 1"/>
          <p:cNvSpPr>
            <a:spLocks noChangeArrowheads="1"/>
          </p:cNvSpPr>
          <p:nvPr/>
        </p:nvSpPr>
        <p:spPr bwMode="auto">
          <a:xfrm>
            <a:off x="585788" y="452438"/>
            <a:ext cx="8135937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Практически стоячие волны могут возникнуть  при отражении бегущей волны от границы раздела двух сред с различными механическими свойствами. </a:t>
            </a:r>
          </a:p>
        </p:txBody>
      </p:sp>
      <p:pic>
        <p:nvPicPr>
          <p:cNvPr id="7168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5513"/>
            <a:ext cx="91440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Прямоугольник 1"/>
          <p:cNvSpPr>
            <a:spLocks noChangeArrowheads="1"/>
          </p:cNvSpPr>
          <p:nvPr/>
        </p:nvSpPr>
        <p:spPr bwMode="auto">
          <a:xfrm>
            <a:off x="628650" y="404813"/>
            <a:ext cx="8135938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Рассмотрим образования стоячей волны в закреплённой на обоих концах натянутой струне.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механическом воздействии на струну (ударе, щипке) в ней возникают сложные колебания, которые являются результатом наложения (интерференции) двух волн, распространяющихся в противопо</a:t>
            </a:r>
            <a:r>
              <a:rPr lang="en-US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ложных направлениях и испытывающих отражения и переотражения на её концах.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Колебания струн, закреплённых на обоих концах,  создают звуки всех струнных музыкальных инструментов.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Прямоугольник 2"/>
          <p:cNvSpPr>
            <a:spLocks noChangeArrowheads="1"/>
          </p:cNvSpPr>
          <p:nvPr/>
        </p:nvSpPr>
        <p:spPr bwMode="auto">
          <a:xfrm>
            <a:off x="539750" y="3729038"/>
            <a:ext cx="8353425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Пусть струна длины       закреплена так, что один из её концов находится в </a:t>
            </a:r>
            <a:r>
              <a:rPr lang="en-US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точке            , а другой – в точке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Оба закреплённых конца струны должны быть узлами.</a:t>
            </a:r>
          </a:p>
        </p:txBody>
      </p:sp>
      <p:graphicFrame>
        <p:nvGraphicFramePr>
          <p:cNvPr id="73732" name="Object 31"/>
          <p:cNvGraphicFramePr>
            <a:graphicFrameLocks noChangeAspect="1"/>
          </p:cNvGraphicFramePr>
          <p:nvPr/>
        </p:nvGraphicFramePr>
        <p:xfrm>
          <a:off x="3995738" y="3860800"/>
          <a:ext cx="266700" cy="304800"/>
        </p:xfrm>
        <a:graphic>
          <a:graphicData uri="http://schemas.openxmlformats.org/presentationml/2006/ole">
            <p:oleObj spid="_x0000_s73876" name="Equation" r:id="rId4" imgW="266469" imgH="304536" progId="">
              <p:embed/>
            </p:oleObj>
          </a:graphicData>
        </a:graphic>
      </p:graphicFrame>
      <p:graphicFrame>
        <p:nvGraphicFramePr>
          <p:cNvPr id="73733" name="Object 32"/>
          <p:cNvGraphicFramePr>
            <a:graphicFrameLocks noChangeAspect="1"/>
          </p:cNvGraphicFramePr>
          <p:nvPr/>
        </p:nvGraphicFramePr>
        <p:xfrm>
          <a:off x="5148263" y="4365625"/>
          <a:ext cx="876300" cy="314325"/>
        </p:xfrm>
        <a:graphic>
          <a:graphicData uri="http://schemas.openxmlformats.org/presentationml/2006/ole">
            <p:oleObj spid="_x0000_s73877" name="Equation" r:id="rId5" imgW="875920" imgH="317362" progId="">
              <p:embed/>
            </p:oleObj>
          </a:graphicData>
        </a:graphic>
      </p:graphicFrame>
      <p:graphicFrame>
        <p:nvGraphicFramePr>
          <p:cNvPr id="73734" name="Object 33"/>
          <p:cNvGraphicFramePr>
            <a:graphicFrameLocks noChangeAspect="1"/>
          </p:cNvGraphicFramePr>
          <p:nvPr/>
        </p:nvGraphicFramePr>
        <p:xfrm>
          <a:off x="1619250" y="4862513"/>
          <a:ext cx="1085850" cy="428625"/>
        </p:xfrm>
        <a:graphic>
          <a:graphicData uri="http://schemas.openxmlformats.org/presentationml/2006/ole">
            <p:oleObj spid="_x0000_s73878" name="Equation" r:id="rId6" imgW="1079032" imgH="4316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Прямоугольник 1"/>
          <p:cNvSpPr>
            <a:spLocks noChangeArrowheads="1"/>
          </p:cNvSpPr>
          <p:nvPr/>
        </p:nvSpPr>
        <p:spPr bwMode="auto">
          <a:xfrm>
            <a:off x="395288" y="242888"/>
            <a:ext cx="8497887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означает, что стоячая волна в струне возникает не всегда, а только лишь в том случае, когда длина струны равна целому числу (</a:t>
            </a:r>
            <a:r>
              <a:rPr lang="en-US" altLang="ru-RU" sz="28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en-US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длин полуволн:</a:t>
            </a:r>
          </a:p>
        </p:txBody>
      </p:sp>
      <p:sp>
        <p:nvSpPr>
          <p:cNvPr id="74755" name="Прямоугольник 4"/>
          <p:cNvSpPr>
            <a:spLocks noChangeArrowheads="1"/>
          </p:cNvSpPr>
          <p:nvPr/>
        </p:nvSpPr>
        <p:spPr bwMode="auto">
          <a:xfrm>
            <a:off x="3822700" y="1898650"/>
            <a:ext cx="749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</a:rPr>
              <a:t>или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74756" name="Прямоугольник 7"/>
          <p:cNvSpPr>
            <a:spLocks noChangeArrowheads="1"/>
          </p:cNvSpPr>
          <p:nvPr/>
        </p:nvSpPr>
        <p:spPr bwMode="auto">
          <a:xfrm>
            <a:off x="395288" y="2690813"/>
            <a:ext cx="8497887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Набору значений        длин волн соответствует набор возможных частот       :</a:t>
            </a:r>
          </a:p>
        </p:txBody>
      </p:sp>
      <p:sp>
        <p:nvSpPr>
          <p:cNvPr id="74757" name="Прямоугольник 14"/>
          <p:cNvSpPr>
            <a:spLocks noChangeArrowheads="1"/>
          </p:cNvSpPr>
          <p:nvPr/>
        </p:nvSpPr>
        <p:spPr bwMode="auto">
          <a:xfrm>
            <a:off x="395288" y="4130675"/>
            <a:ext cx="8497887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    – скорость распространения поперечных волн по струне. </a:t>
            </a:r>
          </a:p>
        </p:txBody>
      </p:sp>
      <p:graphicFrame>
        <p:nvGraphicFramePr>
          <p:cNvPr id="74758" name="Object 76"/>
          <p:cNvGraphicFramePr>
            <a:graphicFrameLocks noChangeAspect="1"/>
          </p:cNvGraphicFramePr>
          <p:nvPr/>
        </p:nvGraphicFramePr>
        <p:xfrm>
          <a:off x="1042988" y="4346575"/>
          <a:ext cx="241300" cy="238125"/>
        </p:xfrm>
        <a:graphic>
          <a:graphicData uri="http://schemas.openxmlformats.org/presentationml/2006/ole">
            <p:oleObj spid="_x0000_s75095" name="Equation" r:id="rId3" imgW="228600" imgH="241300" progId="">
              <p:embed/>
            </p:oleObj>
          </a:graphicData>
        </a:graphic>
      </p:graphicFrame>
      <p:sp>
        <p:nvSpPr>
          <p:cNvPr id="74759" name="Прямоугольник 18"/>
          <p:cNvSpPr>
            <a:spLocks noChangeArrowheads="1"/>
          </p:cNvSpPr>
          <p:nvPr/>
        </p:nvSpPr>
        <p:spPr bwMode="auto">
          <a:xfrm>
            <a:off x="395288" y="5121275"/>
            <a:ext cx="84978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4000"/>
              </a:lnSpc>
            </a:pPr>
            <a:r>
              <a:rPr lang="ru-RU" altLang="ru-RU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Каждая из частот        и связанный с ним тип колебаний струны называется 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нормальной модой.</a:t>
            </a:r>
            <a:endParaRPr lang="ru-RU" alt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4760" name="Object 77"/>
          <p:cNvGraphicFramePr>
            <a:graphicFrameLocks noChangeAspect="1"/>
          </p:cNvGraphicFramePr>
          <p:nvPr/>
        </p:nvGraphicFramePr>
        <p:xfrm>
          <a:off x="2124075" y="1755775"/>
          <a:ext cx="1524000" cy="838200"/>
        </p:xfrm>
        <a:graphic>
          <a:graphicData uri="http://schemas.openxmlformats.org/presentationml/2006/ole">
            <p:oleObj spid="_x0000_s75096" name="Equation" r:id="rId4" imgW="1524000" imgH="838200" progId="">
              <p:embed/>
            </p:oleObj>
          </a:graphicData>
        </a:graphic>
      </p:graphicFrame>
      <p:graphicFrame>
        <p:nvGraphicFramePr>
          <p:cNvPr id="74761" name="Object 78"/>
          <p:cNvGraphicFramePr>
            <a:graphicFrameLocks noChangeAspect="1"/>
          </p:cNvGraphicFramePr>
          <p:nvPr/>
        </p:nvGraphicFramePr>
        <p:xfrm>
          <a:off x="4716463" y="1827213"/>
          <a:ext cx="1485900" cy="838200"/>
        </p:xfrm>
        <a:graphic>
          <a:graphicData uri="http://schemas.openxmlformats.org/presentationml/2006/ole">
            <p:oleObj spid="_x0000_s75097" name="Equation" r:id="rId5" imgW="1485900" imgH="838200" progId="">
              <p:embed/>
            </p:oleObj>
          </a:graphicData>
        </a:graphic>
      </p:graphicFrame>
      <p:graphicFrame>
        <p:nvGraphicFramePr>
          <p:cNvPr id="74762" name="Object 79"/>
          <p:cNvGraphicFramePr>
            <a:graphicFrameLocks noChangeAspect="1"/>
          </p:cNvGraphicFramePr>
          <p:nvPr/>
        </p:nvGraphicFramePr>
        <p:xfrm>
          <a:off x="3203575" y="2763838"/>
          <a:ext cx="444500" cy="431800"/>
        </p:xfrm>
        <a:graphic>
          <a:graphicData uri="http://schemas.openxmlformats.org/presentationml/2006/ole">
            <p:oleObj spid="_x0000_s75098" name="Equation" r:id="rId6" imgW="444307" imgH="431613" progId="">
              <p:embed/>
            </p:oleObj>
          </a:graphicData>
        </a:graphic>
      </p:graphicFrame>
      <p:graphicFrame>
        <p:nvGraphicFramePr>
          <p:cNvPr id="74763" name="Object 80"/>
          <p:cNvGraphicFramePr>
            <a:graphicFrameLocks noChangeAspect="1"/>
          </p:cNvGraphicFramePr>
          <p:nvPr/>
        </p:nvGraphicFramePr>
        <p:xfrm>
          <a:off x="3419475" y="3267075"/>
          <a:ext cx="419100" cy="431800"/>
        </p:xfrm>
        <a:graphic>
          <a:graphicData uri="http://schemas.openxmlformats.org/presentationml/2006/ole">
            <p:oleObj spid="_x0000_s75099" name="Equation" r:id="rId7" imgW="418918" imgH="431613" progId="">
              <p:embed/>
            </p:oleObj>
          </a:graphicData>
        </a:graphic>
      </p:graphicFrame>
      <p:graphicFrame>
        <p:nvGraphicFramePr>
          <p:cNvPr id="74764" name="Object 81"/>
          <p:cNvGraphicFramePr>
            <a:graphicFrameLocks noChangeAspect="1"/>
          </p:cNvGraphicFramePr>
          <p:nvPr/>
        </p:nvGraphicFramePr>
        <p:xfrm>
          <a:off x="4578350" y="3195638"/>
          <a:ext cx="2730500" cy="927100"/>
        </p:xfrm>
        <a:graphic>
          <a:graphicData uri="http://schemas.openxmlformats.org/presentationml/2006/ole">
            <p:oleObj spid="_x0000_s75100" name="Equation" r:id="rId8" imgW="2730500" imgH="927100" progId="">
              <p:embed/>
            </p:oleObj>
          </a:graphicData>
        </a:graphic>
      </p:graphicFrame>
      <p:graphicFrame>
        <p:nvGraphicFramePr>
          <p:cNvPr id="74765" name="Object 82"/>
          <p:cNvGraphicFramePr>
            <a:graphicFrameLocks noChangeAspect="1"/>
          </p:cNvGraphicFramePr>
          <p:nvPr/>
        </p:nvGraphicFramePr>
        <p:xfrm>
          <a:off x="3276600" y="5211763"/>
          <a:ext cx="419100" cy="431800"/>
        </p:xfrm>
        <a:graphic>
          <a:graphicData uri="http://schemas.openxmlformats.org/presentationml/2006/ole">
            <p:oleObj spid="_x0000_s75101" name="Equation" r:id="rId9" imgW="418918" imgH="4316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468313" y="115888"/>
            <a:ext cx="84248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Наименьшая частота        называется</a:t>
            </a:r>
            <a:r>
              <a:rPr lang="en-US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основной частотой, остальные                    называются </a:t>
            </a:r>
            <a:r>
              <a:rPr lang="en-US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гармониками.</a:t>
            </a:r>
          </a:p>
        </p:txBody>
      </p:sp>
      <p:graphicFrame>
        <p:nvGraphicFramePr>
          <p:cNvPr id="75779" name="Object 36"/>
          <p:cNvGraphicFramePr>
            <a:graphicFrameLocks noChangeAspect="1"/>
          </p:cNvGraphicFramePr>
          <p:nvPr/>
        </p:nvGraphicFramePr>
        <p:xfrm>
          <a:off x="4067175" y="188913"/>
          <a:ext cx="333375" cy="428625"/>
        </p:xfrm>
        <a:graphic>
          <a:graphicData uri="http://schemas.openxmlformats.org/presentationml/2006/ole">
            <p:oleObj spid="_x0000_s75924" name="Equation" r:id="rId3" imgW="330057" imgH="431613" progId="">
              <p:embed/>
            </p:oleObj>
          </a:graphicData>
        </a:graphic>
      </p:graphicFrame>
      <p:graphicFrame>
        <p:nvGraphicFramePr>
          <p:cNvPr id="75780" name="Object 37"/>
          <p:cNvGraphicFramePr>
            <a:graphicFrameLocks noChangeAspect="1"/>
          </p:cNvGraphicFramePr>
          <p:nvPr/>
        </p:nvGraphicFramePr>
        <p:xfrm>
          <a:off x="3779838" y="565150"/>
          <a:ext cx="1581150" cy="485775"/>
        </p:xfrm>
        <a:graphic>
          <a:graphicData uri="http://schemas.openxmlformats.org/presentationml/2006/ole">
            <p:oleObj spid="_x0000_s75925" name="Equation" r:id="rId4" imgW="1574800" imgH="482600" progId="">
              <p:embed/>
            </p:oleObj>
          </a:graphicData>
        </a:graphic>
      </p:graphicFrame>
      <p:sp>
        <p:nvSpPr>
          <p:cNvPr id="75781" name="Прямоугольник 9"/>
          <p:cNvSpPr>
            <a:spLocks noChangeArrowheads="1"/>
          </p:cNvSpPr>
          <p:nvPr/>
        </p:nvSpPr>
        <p:spPr bwMode="auto">
          <a:xfrm>
            <a:off x="4030663" y="1125538"/>
            <a:ext cx="5113337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этом рисунке изображены первые </a:t>
            </a:r>
            <a:r>
              <a:rPr lang="en-US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пять  типов</a:t>
            </a:r>
            <a:r>
              <a:rPr lang="en-US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стоячих волн в струне, закрепленной на обоих концах. 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</a:t>
            </a:r>
            <a:r>
              <a:rPr lang="en-US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принципом суперпозиции при колебаниях струны могут </a:t>
            </a:r>
            <a:r>
              <a:rPr lang="en-US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одновременно присутствовать стоячие волны  с различными значениями      .</a:t>
            </a:r>
            <a:endParaRPr lang="ru-RU" alt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5782" name="Object 38"/>
          <p:cNvGraphicFramePr>
            <a:graphicFrameLocks noChangeAspect="1"/>
          </p:cNvGraphicFramePr>
          <p:nvPr/>
        </p:nvGraphicFramePr>
        <p:xfrm>
          <a:off x="8243888" y="4724400"/>
          <a:ext cx="342900" cy="238125"/>
        </p:xfrm>
        <a:graphic>
          <a:graphicData uri="http://schemas.openxmlformats.org/presentationml/2006/ole">
            <p:oleObj spid="_x0000_s75926" name="Equation" r:id="rId5" imgW="342751" imgH="241195" progId="">
              <p:embed/>
            </p:oleObj>
          </a:graphicData>
        </a:graphic>
      </p:graphicFrame>
      <p:sp>
        <p:nvSpPr>
          <p:cNvPr id="75783" name="Прямоугольник 12"/>
          <p:cNvSpPr>
            <a:spLocks noChangeArrowheads="1"/>
          </p:cNvSpPr>
          <p:nvPr/>
        </p:nvSpPr>
        <p:spPr bwMode="auto">
          <a:xfrm>
            <a:off x="4030663" y="5041900"/>
            <a:ext cx="48625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 звучащая струна может </a:t>
            </a:r>
            <a:r>
              <a:rPr lang="en-US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излучать </a:t>
            </a:r>
            <a:r>
              <a:rPr lang="en-US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целый спектр волн с кратными </a:t>
            </a:r>
            <a:r>
              <a:rPr lang="en-US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частотами.</a:t>
            </a:r>
          </a:p>
        </p:txBody>
      </p:sp>
      <p:pic>
        <p:nvPicPr>
          <p:cNvPr id="75784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" y="1412875"/>
            <a:ext cx="40274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Прямоугольник 1"/>
          <p:cNvSpPr>
            <a:spLocks noChangeArrowheads="1"/>
          </p:cNvSpPr>
          <p:nvPr/>
        </p:nvSpPr>
        <p:spPr bwMode="auto">
          <a:xfrm>
            <a:off x="539750" y="260350"/>
            <a:ext cx="84963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Звук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Звуковыми волнами или просто звуком принято называть волны, воспринимаемые человеческим ухом.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Диапазон звуковых частот лежит в пределах приблизительно от 20 Гц до 20 кГц. Волны с частотой менее 20 Гц называются инфразвуком, а с частотой более 20 кГц – ультразвуком.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Волны звукового диапазона могут распространяться не только в газе, но и в жидкости (продольные волны) и в твердом теле (продольные и поперечные волны).       </a:t>
            </a:r>
            <a:r>
              <a:rPr lang="en-US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Изучением звуковых явлений занимается раздел физики, который называют акустикой.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Прямоугольник 1"/>
          <p:cNvSpPr>
            <a:spLocks noChangeArrowheads="1"/>
          </p:cNvSpPr>
          <p:nvPr/>
        </p:nvSpPr>
        <p:spPr bwMode="auto">
          <a:xfrm>
            <a:off x="530225" y="333375"/>
            <a:ext cx="8434388" cy="455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распространении звука в газе атомы и молекулы колеблются вдоль направления распространения волны.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приводит к изменениям локальной плотности ρ </a:t>
            </a:r>
            <a:endParaRPr lang="ru-RU" alt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давления p.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Звуковые волны в газе часто называют волнами плотности или волнами давления.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Важной характеристикой звуковых волн является скорость их распространения.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определяется инертными и упругими свойствами среды. </a:t>
            </a:r>
            <a:endParaRPr lang="ru-RU" alt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Прямоугольник 1"/>
          <p:cNvSpPr>
            <a:spLocks noChangeArrowheads="1"/>
          </p:cNvSpPr>
          <p:nvPr/>
        </p:nvSpPr>
        <p:spPr bwMode="auto">
          <a:xfrm>
            <a:off x="539750" y="260350"/>
            <a:ext cx="82756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Скорость распространения продольных волн в любой безграничной однородной среде определяется по формуле </a:t>
            </a:r>
          </a:p>
        </p:txBody>
      </p:sp>
      <p:graphicFrame>
        <p:nvGraphicFramePr>
          <p:cNvPr id="78852" name="Object 41"/>
          <p:cNvGraphicFramePr>
            <a:graphicFrameLocks noChangeAspect="1"/>
          </p:cNvGraphicFramePr>
          <p:nvPr/>
        </p:nvGraphicFramePr>
        <p:xfrm>
          <a:off x="3995936" y="1628800"/>
          <a:ext cx="1323975" cy="1028700"/>
        </p:xfrm>
        <a:graphic>
          <a:graphicData uri="http://schemas.openxmlformats.org/presentationml/2006/ole">
            <p:oleObj spid="_x0000_s79045" name="Equation" r:id="rId3" imgW="1320800" imgH="1028700" progId="">
              <p:embed/>
            </p:oleObj>
          </a:graphicData>
        </a:graphic>
      </p:graphicFrame>
      <p:sp>
        <p:nvSpPr>
          <p:cNvPr id="78853" name="Прямоугольник 5"/>
          <p:cNvSpPr>
            <a:spLocks noChangeArrowheads="1"/>
          </p:cNvSpPr>
          <p:nvPr/>
        </p:nvSpPr>
        <p:spPr bwMode="auto">
          <a:xfrm>
            <a:off x="539750" y="2852738"/>
            <a:ext cx="8275638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    – средняя плотность среды,      – модуль всестороннего сжатия, который равен коэффициенту пропорциональности между изменением давления Δ</a:t>
            </a:r>
            <a:r>
              <a:rPr lang="ru-RU" altLang="ru-RU" sz="28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 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относительным изменением объема Δ</a:t>
            </a:r>
            <a:r>
              <a:rPr lang="ru-RU" altLang="ru-RU" sz="28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/ </a:t>
            </a:r>
            <a:r>
              <a:rPr lang="ru-RU" altLang="ru-RU" sz="28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взятому с обратным знаком: </a:t>
            </a:r>
          </a:p>
        </p:txBody>
      </p:sp>
      <p:graphicFrame>
        <p:nvGraphicFramePr>
          <p:cNvPr id="78854" name="Object 42"/>
          <p:cNvGraphicFramePr>
            <a:graphicFrameLocks noChangeAspect="1"/>
          </p:cNvGraphicFramePr>
          <p:nvPr/>
        </p:nvGraphicFramePr>
        <p:xfrm>
          <a:off x="1187450" y="3068638"/>
          <a:ext cx="228600" cy="314325"/>
        </p:xfrm>
        <a:graphic>
          <a:graphicData uri="http://schemas.openxmlformats.org/presentationml/2006/ole">
            <p:oleObj spid="_x0000_s79046" name="Equation" r:id="rId4" imgW="228501" imgH="317362" progId="">
              <p:embed/>
            </p:oleObj>
          </a:graphicData>
        </a:graphic>
      </p:graphicFrame>
      <p:graphicFrame>
        <p:nvGraphicFramePr>
          <p:cNvPr id="78855" name="Object 43"/>
          <p:cNvGraphicFramePr>
            <a:graphicFrameLocks noChangeAspect="1"/>
          </p:cNvGraphicFramePr>
          <p:nvPr/>
        </p:nvGraphicFramePr>
        <p:xfrm>
          <a:off x="5795963" y="2997200"/>
          <a:ext cx="314325" cy="304800"/>
        </p:xfrm>
        <a:graphic>
          <a:graphicData uri="http://schemas.openxmlformats.org/presentationml/2006/ole">
            <p:oleObj spid="_x0000_s79047" name="Equation" r:id="rId5" imgW="317225" imgH="304536" progId="">
              <p:embed/>
            </p:oleObj>
          </a:graphicData>
        </a:graphic>
      </p:graphicFrame>
      <p:graphicFrame>
        <p:nvGraphicFramePr>
          <p:cNvPr id="78856" name="Object 44"/>
          <p:cNvGraphicFramePr>
            <a:graphicFrameLocks noChangeAspect="1"/>
          </p:cNvGraphicFramePr>
          <p:nvPr/>
        </p:nvGraphicFramePr>
        <p:xfrm>
          <a:off x="3468688" y="5451475"/>
          <a:ext cx="2133600" cy="828675"/>
        </p:xfrm>
        <a:graphic>
          <a:graphicData uri="http://schemas.openxmlformats.org/presentationml/2006/ole">
            <p:oleObj spid="_x0000_s79048" name="Equation" r:id="rId6" imgW="2133600" imgH="8255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Прямоугольник 1"/>
          <p:cNvSpPr>
            <a:spLocks noChangeArrowheads="1"/>
          </p:cNvSpPr>
          <p:nvPr/>
        </p:nvSpPr>
        <p:spPr bwMode="auto">
          <a:xfrm>
            <a:off x="684213" y="333375"/>
            <a:ext cx="813593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Скорость звука в газах определяется по формуле Лапласа:</a:t>
            </a:r>
          </a:p>
        </p:txBody>
      </p:sp>
      <p:graphicFrame>
        <p:nvGraphicFramePr>
          <p:cNvPr id="79876" name="Object 30"/>
          <p:cNvGraphicFramePr>
            <a:graphicFrameLocks noChangeAspect="1"/>
          </p:cNvGraphicFramePr>
          <p:nvPr/>
        </p:nvGraphicFramePr>
        <p:xfrm>
          <a:off x="3563888" y="1124744"/>
          <a:ext cx="1533525" cy="1028700"/>
        </p:xfrm>
        <a:graphic>
          <a:graphicData uri="http://schemas.openxmlformats.org/presentationml/2006/ole">
            <p:oleObj spid="_x0000_s80021" name="Equation" r:id="rId3" imgW="1536700" imgH="1028700" progId="">
              <p:embed/>
            </p:oleObj>
          </a:graphicData>
        </a:graphic>
      </p:graphicFrame>
      <p:graphicFrame>
        <p:nvGraphicFramePr>
          <p:cNvPr id="79877" name="Object 31"/>
          <p:cNvGraphicFramePr>
            <a:graphicFrameLocks noChangeAspect="1"/>
          </p:cNvGraphicFramePr>
          <p:nvPr/>
        </p:nvGraphicFramePr>
        <p:xfrm>
          <a:off x="1547813" y="2420938"/>
          <a:ext cx="228600" cy="314325"/>
        </p:xfrm>
        <a:graphic>
          <a:graphicData uri="http://schemas.openxmlformats.org/presentationml/2006/ole">
            <p:oleObj spid="_x0000_s80022" name="Equation" r:id="rId4" imgW="228501" imgH="317362" progId="">
              <p:embed/>
            </p:oleObj>
          </a:graphicData>
        </a:graphic>
      </p:graphicFrame>
      <p:sp>
        <p:nvSpPr>
          <p:cNvPr id="79878" name="Прямоугольник 7"/>
          <p:cNvSpPr>
            <a:spLocks noChangeArrowheads="1"/>
          </p:cNvSpPr>
          <p:nvPr/>
        </p:nvSpPr>
        <p:spPr bwMode="auto">
          <a:xfrm>
            <a:off x="674688" y="2276475"/>
            <a:ext cx="813752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       – постоянная для данного газа величина, зависящая от свойств газа.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Скорость звука в воздухе  при нормальных усло</a:t>
            </a:r>
            <a:r>
              <a:rPr lang="en-US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виях равна 331,5 м/с, в стали                    м/с, в воде 1480 м/с.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Важными характеристиками звука являются громкость, высота, тембр.</a:t>
            </a:r>
          </a:p>
        </p:txBody>
      </p:sp>
      <p:graphicFrame>
        <p:nvGraphicFramePr>
          <p:cNvPr id="79879" name="Object 32"/>
          <p:cNvGraphicFramePr>
            <a:graphicFrameLocks noChangeAspect="1"/>
          </p:cNvGraphicFramePr>
          <p:nvPr/>
        </p:nvGraphicFramePr>
        <p:xfrm>
          <a:off x="5219700" y="4005263"/>
          <a:ext cx="1533525" cy="381000"/>
        </p:xfrm>
        <a:graphic>
          <a:graphicData uri="http://schemas.openxmlformats.org/presentationml/2006/ole">
            <p:oleObj spid="_x0000_s80023" name="Equation" r:id="rId5" imgW="1536700" imgH="381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44408" cy="618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83972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1"/>
          <p:cNvSpPr txBox="1">
            <a:spLocks noChangeArrowheads="1"/>
          </p:cNvSpPr>
          <p:nvPr/>
        </p:nvSpPr>
        <p:spPr bwMode="auto">
          <a:xfrm>
            <a:off x="1692275" y="404813"/>
            <a:ext cx="26705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ромкость 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звука</a:t>
            </a:r>
          </a:p>
        </p:txBody>
      </p:sp>
      <p:sp>
        <p:nvSpPr>
          <p:cNvPr id="82947" name="TextBox 2"/>
          <p:cNvSpPr txBox="1">
            <a:spLocks noChangeArrowheads="1"/>
          </p:cNvSpPr>
          <p:nvPr/>
        </p:nvSpPr>
        <p:spPr bwMode="auto">
          <a:xfrm>
            <a:off x="395536" y="1176339"/>
            <a:ext cx="770485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Громкость звука – это характеристика звуковой волны</a:t>
            </a:r>
            <a:r>
              <a:rPr lang="en-US" altLang="ru-RU" sz="21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которая зависит 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от амплитуды 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звуковых колебаний</a:t>
            </a:r>
            <a:r>
              <a:rPr lang="en-US" altLang="ru-RU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Чем больше амплитуда колебаний</a:t>
            </a:r>
            <a:r>
              <a:rPr lang="en-US" altLang="ru-RU" sz="21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тем 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больше громкость</a:t>
            </a:r>
            <a:r>
              <a:rPr lang="en-US" altLang="ru-RU" sz="21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Уровень звукового давления 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измеряется в 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Бел</a:t>
            </a:r>
            <a:r>
              <a:rPr lang="en-US" alt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846" y="2884499"/>
            <a:ext cx="6296269" cy="3280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3598165-CFE7-40D9-9B42-1784104DAAF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96" y="116632"/>
            <a:ext cx="8972269" cy="2274212"/>
          </a:xfrm>
          <a:prstGeom prst="rect">
            <a:avLst/>
          </a:prstGeom>
          <a:blipFill>
            <a:blip r:embed="rId2" cstate="print"/>
            <a:stretch>
              <a:fillRect l="-747" t="-1340" r="-204"/>
            </a:stretch>
          </a:blipFill>
        </p:spPr>
        <p:txBody>
          <a:bodyPr/>
          <a:lstStyle/>
          <a:p>
            <a:pPr>
              <a:defRPr/>
            </a:pPr>
            <a:endParaRPr lang="ru-RU" dirty="0" smtClean="0">
              <a:noFill/>
            </a:endParaRPr>
          </a:p>
          <a:p>
            <a:pPr>
              <a:defRPr/>
            </a:pPr>
            <a:endParaRPr lang="ru-RU" dirty="0" smtClean="0">
              <a:noFill/>
            </a:endParaRPr>
          </a:p>
          <a:p>
            <a:pPr>
              <a:defRPr/>
            </a:pPr>
            <a:endParaRPr lang="ru-RU" dirty="0" smtClean="0">
              <a:noFill/>
            </a:endParaRPr>
          </a:p>
          <a:p>
            <a:pPr>
              <a:defRPr/>
            </a:pPr>
            <a:endParaRPr lang="ru-RU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9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Тембр звука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Тембр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– качественная характеристика звука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позволяющая определить его источник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Тембр звука определяет его окраску.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Тембр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 формой инструмента (например, конической или цилиндрической трубой духового инструмента), диапазоном частот, в пределах которого инструмент может создавать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обертоны.</a:t>
            </a:r>
            <a:r>
              <a:rPr lang="ru-RU" sz="24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Тембр — опознавательный признак звучания человеческого голоса или инструмента, по которому мы узнаём голос знакомого человека или название инструмента.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4509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Высота звука</a:t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Высота звука – это характеристика звуковой волны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которая зависит от частоты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звуковых колебаний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Чем больше частота колебаний источника звука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тем выше 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издаваемый звук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Амплитуду и частоту звука можно измерить с помощью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осциллографа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005064"/>
            <a:ext cx="785921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90510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7600950" cy="27146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335699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Звук, издаваемый гармоническими колеблющимся телом называется музыкальным тоном. Каждому музыкальному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тону ( до, ре, ми, фа, соль, ля, си) соответствует определенная длина и частота звуковой волны. Музыкальные звуки (тоны) характеризуются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громкостью и высотой тона, тембром.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842967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15253F7-A9C5-47BE-B674-48CB740E9C3D}"/>
              </a:ext>
            </a:extLst>
          </p:cNvPr>
          <p:cNvSpPr/>
          <p:nvPr/>
        </p:nvSpPr>
        <p:spPr>
          <a:xfrm>
            <a:off x="2124075" y="2349500"/>
            <a:ext cx="4895850" cy="1223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386080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88068" name="Picture 2" descr="D:\СГМ\! УЧЕБА с 9 янв 2021 год\!! ИГФ\Лекции\Раб матер для лек\Информац для Лек 2\Лек 2 Зв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312738"/>
            <a:ext cx="828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alt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Затухающие механические </a:t>
            </a: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колебания.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5288" y="879475"/>
            <a:ext cx="8497887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ru-RU" altLang="ru-RU" sz="24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1" hangingPunct="1">
              <a:spcAft>
                <a:spcPts val="1000"/>
              </a:spcAft>
            </a:pPr>
            <a:endParaRPr lang="ru-RU" alt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altLang="ru-RU" sz="24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реальных условиях любая колебательная система находится под воздействием сил трения (сопротивления).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этом часть механической энергии превращается во внутреннюю энергию теплового движения атомов и молекул, и колебания становятся затухающими. </a:t>
            </a:r>
            <a:endParaRPr lang="ru-RU" alt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374650"/>
            <a:ext cx="8064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Затухающие колебания описываются дифференциальным уравнением вида:</a:t>
            </a:r>
            <a:endParaRPr lang="ru-RU" alt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Object 80"/>
          <p:cNvGraphicFramePr>
            <a:graphicFrameLocks noChangeAspect="1"/>
          </p:cNvGraphicFramePr>
          <p:nvPr/>
        </p:nvGraphicFramePr>
        <p:xfrm>
          <a:off x="3109913" y="1449388"/>
          <a:ext cx="2924175" cy="476250"/>
        </p:xfrm>
        <a:graphic>
          <a:graphicData uri="http://schemas.openxmlformats.org/presentationml/2006/ole">
            <p:oleObj spid="_x0000_s36086" name="Equation" r:id="rId3" imgW="2921000" imgH="469900" progId="">
              <p:embed/>
            </p:oleObj>
          </a:graphicData>
        </a:graphic>
      </p:graphicFrame>
      <p:graphicFrame>
        <p:nvGraphicFramePr>
          <p:cNvPr id="6" name="Object 81"/>
          <p:cNvGraphicFramePr>
            <a:graphicFrameLocks noChangeAspect="1"/>
          </p:cNvGraphicFramePr>
          <p:nvPr/>
        </p:nvGraphicFramePr>
        <p:xfrm>
          <a:off x="1619250" y="2016125"/>
          <a:ext cx="228600" cy="333375"/>
        </p:xfrm>
        <a:graphic>
          <a:graphicData uri="http://schemas.openxmlformats.org/presentationml/2006/ole">
            <p:oleObj spid="_x0000_s36087" name="Equation" r:id="rId4" imgW="228600" imgH="330200" progId="">
              <p:embed/>
            </p:oleObj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57250" y="1928813"/>
            <a:ext cx="58816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        – коэффициент затухания.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7188" y="2428875"/>
            <a:ext cx="820896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коэффициент затухания удовлетворяет неравенству               , то решение этого уравнения имеет вид:</a:t>
            </a:r>
          </a:p>
        </p:txBody>
      </p:sp>
      <p:graphicFrame>
        <p:nvGraphicFramePr>
          <p:cNvPr id="10" name="Object 82"/>
          <p:cNvGraphicFramePr>
            <a:graphicFrameLocks noChangeAspect="1"/>
          </p:cNvGraphicFramePr>
          <p:nvPr/>
        </p:nvGraphicFramePr>
        <p:xfrm>
          <a:off x="7929563" y="2571750"/>
          <a:ext cx="920750" cy="357188"/>
        </p:xfrm>
        <a:graphic>
          <a:graphicData uri="http://schemas.openxmlformats.org/presentationml/2006/ole">
            <p:oleObj spid="_x0000_s36088" name="Equation" r:id="rId5" imgW="1104900" imgH="431800" progId="">
              <p:embed/>
            </p:oleObj>
          </a:graphicData>
        </a:graphic>
      </p:graphicFrame>
      <p:graphicFrame>
        <p:nvGraphicFramePr>
          <p:cNvPr id="12" name="Object 83"/>
          <p:cNvGraphicFramePr>
            <a:graphicFrameLocks noChangeAspect="1"/>
          </p:cNvGraphicFramePr>
          <p:nvPr/>
        </p:nvGraphicFramePr>
        <p:xfrm>
          <a:off x="2959100" y="4005263"/>
          <a:ext cx="3600450" cy="495300"/>
        </p:xfrm>
        <a:graphic>
          <a:graphicData uri="http://schemas.openxmlformats.org/presentationml/2006/ole">
            <p:oleObj spid="_x0000_s36089" name="Equation" r:id="rId6" imgW="3606800" imgH="495300" progId="">
              <p:embed/>
            </p:oleObj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84213" y="4819650"/>
            <a:ext cx="82089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е – основание натурального логарифма,</a:t>
            </a:r>
          </a:p>
        </p:txBody>
      </p:sp>
      <p:graphicFrame>
        <p:nvGraphicFramePr>
          <p:cNvPr id="16" name="Object 84"/>
          <p:cNvGraphicFramePr>
            <a:graphicFrameLocks noChangeAspect="1"/>
          </p:cNvGraphicFramePr>
          <p:nvPr/>
        </p:nvGraphicFramePr>
        <p:xfrm>
          <a:off x="3646488" y="5511800"/>
          <a:ext cx="1933575" cy="581025"/>
        </p:xfrm>
        <a:graphic>
          <a:graphicData uri="http://schemas.openxmlformats.org/presentationml/2006/ole">
            <p:oleObj spid="_x0000_s36090" name="Equation" r:id="rId7" imgW="1930400" imgH="584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85788" y="506413"/>
            <a:ext cx="845026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Промежуток времени     , в течении которого амплитуда колебаний уменьшается в е раз, называется </a:t>
            </a:r>
            <a:r>
              <a:rPr lang="ru-RU" alt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временем релаксации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Период затухающих колебаний    </a:t>
            </a:r>
            <a:endParaRPr lang="ru-RU" alt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03275" y="4210050"/>
            <a:ext cx="17907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1720850" algn="l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Отношение</a:t>
            </a: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0" name="Object 51"/>
          <p:cNvGraphicFramePr>
            <a:graphicFrameLocks noChangeAspect="1"/>
          </p:cNvGraphicFramePr>
          <p:nvPr/>
        </p:nvGraphicFramePr>
        <p:xfrm>
          <a:off x="3429000" y="4046538"/>
          <a:ext cx="2286000" cy="1019175"/>
        </p:xfrm>
        <a:graphic>
          <a:graphicData uri="http://schemas.openxmlformats.org/presentationml/2006/ole">
            <p:oleObj spid="_x0000_s37013" name="Equation" r:id="rId3" imgW="2286000" imgH="1016000" progId="">
              <p:embed/>
            </p:oleObj>
          </a:graphicData>
        </a:graphic>
      </p:graphicFrame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803275" y="5010150"/>
            <a:ext cx="8062913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1720850" algn="l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называется </a:t>
            </a:r>
            <a:r>
              <a:rPr lang="ru-RU" alt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декрементом затухания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его натуральный логарифм</a:t>
            </a:r>
          </a:p>
        </p:txBody>
      </p:sp>
      <p:graphicFrame>
        <p:nvGraphicFramePr>
          <p:cNvPr id="22556" name="Object 52"/>
          <p:cNvGraphicFramePr>
            <a:graphicFrameLocks noChangeAspect="1"/>
          </p:cNvGraphicFramePr>
          <p:nvPr/>
        </p:nvGraphicFramePr>
        <p:xfrm>
          <a:off x="3203575" y="2781300"/>
          <a:ext cx="2819400" cy="1016000"/>
        </p:xfrm>
        <a:graphic>
          <a:graphicData uri="http://schemas.openxmlformats.org/presentationml/2006/ole">
            <p:oleObj spid="_x0000_s37014" name="Equation" r:id="rId4" imgW="2819400" imgH="1016000" progId="">
              <p:embed/>
            </p:oleObj>
          </a:graphicData>
        </a:graphic>
      </p:graphicFrame>
      <p:graphicFrame>
        <p:nvGraphicFramePr>
          <p:cNvPr id="22557" name="Object 53"/>
          <p:cNvGraphicFramePr>
            <a:graphicFrameLocks noChangeAspect="1"/>
          </p:cNvGraphicFramePr>
          <p:nvPr/>
        </p:nvGraphicFramePr>
        <p:xfrm>
          <a:off x="3571875" y="714375"/>
          <a:ext cx="190500" cy="228600"/>
        </p:xfrm>
        <a:graphic>
          <a:graphicData uri="http://schemas.openxmlformats.org/presentationml/2006/ole">
            <p:oleObj spid="_x0000_s37015" name="Equation" r:id="rId5" imgW="19050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05"/>
          <p:cNvGraphicFramePr>
            <a:graphicFrameLocks noChangeAspect="1"/>
          </p:cNvGraphicFramePr>
          <p:nvPr/>
        </p:nvGraphicFramePr>
        <p:xfrm>
          <a:off x="2614613" y="476250"/>
          <a:ext cx="3914775" cy="923925"/>
        </p:xfrm>
        <a:graphic>
          <a:graphicData uri="http://schemas.openxmlformats.org/presentationml/2006/ole">
            <p:oleObj spid="_x0000_s38229" name="Equation" r:id="rId3" imgW="3911600" imgH="927100" progId="">
              <p:embed/>
            </p:oleObj>
          </a:graphicData>
        </a:graphic>
      </p:graphicFrame>
      <p:graphicFrame>
        <p:nvGraphicFramePr>
          <p:cNvPr id="6" name="Object 106"/>
          <p:cNvGraphicFramePr>
            <a:graphicFrameLocks noChangeAspect="1"/>
          </p:cNvGraphicFramePr>
          <p:nvPr/>
        </p:nvGraphicFramePr>
        <p:xfrm>
          <a:off x="1403350" y="1700213"/>
          <a:ext cx="428625" cy="428625"/>
        </p:xfrm>
        <a:graphic>
          <a:graphicData uri="http://schemas.openxmlformats.org/presentationml/2006/ole">
            <p:oleObj spid="_x0000_s38230" name="Equation" r:id="rId4" imgW="431613" imgH="431613" progId="">
              <p:embed/>
            </p:oleObj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95300" y="1595438"/>
            <a:ext cx="8353425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        – число колебаний, совершаемых за время релаксации – </a:t>
            </a:r>
            <a:r>
              <a:rPr lang="ru-RU" alt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логарифмическим декрементом затухания.</a:t>
            </a:r>
            <a:endParaRPr lang="ru-RU" alt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Для пружинного маятника, массой      , колеблюще-гося под действием упругой силы </a:t>
            </a:r>
          </a:p>
        </p:txBody>
      </p:sp>
      <p:graphicFrame>
        <p:nvGraphicFramePr>
          <p:cNvPr id="9" name="Object 107"/>
          <p:cNvGraphicFramePr>
            <a:graphicFrameLocks noChangeAspect="1"/>
          </p:cNvGraphicFramePr>
          <p:nvPr/>
        </p:nvGraphicFramePr>
        <p:xfrm>
          <a:off x="6156325" y="3429000"/>
          <a:ext cx="342900" cy="238125"/>
        </p:xfrm>
        <a:graphic>
          <a:graphicData uri="http://schemas.openxmlformats.org/presentationml/2006/ole">
            <p:oleObj spid="_x0000_s38231" name="Equation" r:id="rId5" imgW="342751" imgH="241195" progId="">
              <p:embed/>
            </p:oleObj>
          </a:graphicData>
        </a:graphic>
      </p:graphicFrame>
      <p:graphicFrame>
        <p:nvGraphicFramePr>
          <p:cNvPr id="11" name="Object 108"/>
          <p:cNvGraphicFramePr>
            <a:graphicFrameLocks noChangeAspect="1"/>
          </p:cNvGraphicFramePr>
          <p:nvPr/>
        </p:nvGraphicFramePr>
        <p:xfrm>
          <a:off x="6070600" y="3789363"/>
          <a:ext cx="1323975" cy="333375"/>
        </p:xfrm>
        <a:graphic>
          <a:graphicData uri="http://schemas.openxmlformats.org/presentationml/2006/ole">
            <p:oleObj spid="_x0000_s38232" name="Equation" r:id="rId6" imgW="1320227" imgH="330057" progId="">
              <p:embed/>
            </p:oleObj>
          </a:graphicData>
        </a:graphic>
      </p:graphicFrame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95300" y="3644900"/>
            <a:ext cx="83534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, сила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сопротивления (трения) пропорциональна скорости: 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где        – коэффициент сопротивления.</a:t>
            </a:r>
          </a:p>
        </p:txBody>
      </p:sp>
      <p:graphicFrame>
        <p:nvGraphicFramePr>
          <p:cNvPr id="14" name="Object 109"/>
          <p:cNvGraphicFramePr>
            <a:graphicFrameLocks noChangeAspect="1"/>
          </p:cNvGraphicFramePr>
          <p:nvPr/>
        </p:nvGraphicFramePr>
        <p:xfrm>
          <a:off x="704850" y="4724400"/>
          <a:ext cx="1419225" cy="428625"/>
        </p:xfrm>
        <a:graphic>
          <a:graphicData uri="http://schemas.openxmlformats.org/presentationml/2006/ole">
            <p:oleObj spid="_x0000_s38233" name="Equation" r:id="rId7" imgW="1422400" imgH="431800" progId="">
              <p:embed/>
            </p:oleObj>
          </a:graphicData>
        </a:graphic>
      </p:graphicFrame>
      <p:graphicFrame>
        <p:nvGraphicFramePr>
          <p:cNvPr id="16" name="Object 110"/>
          <p:cNvGraphicFramePr>
            <a:graphicFrameLocks noChangeAspect="1"/>
          </p:cNvGraphicFramePr>
          <p:nvPr/>
        </p:nvGraphicFramePr>
        <p:xfrm>
          <a:off x="3049588" y="4833938"/>
          <a:ext cx="220662" cy="250825"/>
        </p:xfrm>
        <a:graphic>
          <a:graphicData uri="http://schemas.openxmlformats.org/presentationml/2006/ole">
            <p:oleObj spid="_x0000_s38234" name="Equation" r:id="rId8" imgW="203112" imgH="228501" progId="">
              <p:embed/>
            </p:oleObj>
          </a:graphicData>
        </a:graphic>
      </p:graphicFrame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95300" y="5154613"/>
            <a:ext cx="83534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учётом этих сил уравнение движения пружинного маятника примет вид:</a:t>
            </a:r>
          </a:p>
        </p:txBody>
      </p:sp>
      <p:graphicFrame>
        <p:nvGraphicFramePr>
          <p:cNvPr id="19" name="Object 111"/>
          <p:cNvGraphicFramePr>
            <a:graphicFrameLocks noChangeAspect="1"/>
          </p:cNvGraphicFramePr>
          <p:nvPr/>
        </p:nvGraphicFramePr>
        <p:xfrm>
          <a:off x="4398963" y="5759450"/>
          <a:ext cx="2333625" cy="333375"/>
        </p:xfrm>
        <a:graphic>
          <a:graphicData uri="http://schemas.openxmlformats.org/presentationml/2006/ole">
            <p:oleObj spid="_x0000_s38235" name="Equation" r:id="rId9" imgW="2336800" imgH="330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1726</TotalTime>
  <Words>1846</Words>
  <Application>Microsoft Office PowerPoint</Application>
  <PresentationFormat>Экран (4:3)</PresentationFormat>
  <Paragraphs>187</Paragraphs>
  <Slides>55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Тема Office</vt:lpstr>
      <vt:lpstr>Equation</vt:lpstr>
      <vt:lpstr>               Чувашский государственный университет Раритетная лаборатория физики raritet.chuvsu.ru  Лекция 8.     Затухающие, вынужденные колебания и  основы акустики.      Лекцию подготовил            доцент кафедры общей физики       Сорокин Геннадий Михайлович     2025 год</vt:lpstr>
      <vt:lpstr>Слайд 2</vt:lpstr>
      <vt:lpstr>Лекционные демонстрации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           Тембр звука   Тембр – качественная характеристика звука, позволяющая определить его источник. Тембр звука определяет его окраску. Тембр определяется формой инструмента (например, конической или цилиндрической трубой духового инструмента), диапазоном частот, в пределах которого инструмент может создавать обертоны. Тембр — опознавательный признак звучания человеческого голоса или инструмента, по которому мы узнаём голос знакомого человека или название инструмента. </vt:lpstr>
      <vt:lpstr>        Высота звука  Высота звука – это характеристика звуковой волны,которая зависит от частоты звуковых колебаний. Чем больше частота колебаний источника звука, тем выше  издаваемый звук. Амплитуду и частоту звука можно измерить с помощью осциллографа. </vt:lpstr>
      <vt:lpstr>Слайд 54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MF-300</cp:lastModifiedBy>
  <cp:revision>261</cp:revision>
  <dcterms:created xsi:type="dcterms:W3CDTF">2014-04-20T09:05:48Z</dcterms:created>
  <dcterms:modified xsi:type="dcterms:W3CDTF">2025-04-07T11:08:16Z</dcterms:modified>
</cp:coreProperties>
</file>